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2"/>
  </p:notesMasterIdLst>
  <p:sldIdLst>
    <p:sldId id="256" r:id="rId2"/>
    <p:sldId id="276" r:id="rId3"/>
    <p:sldId id="273" r:id="rId4"/>
    <p:sldId id="275" r:id="rId5"/>
    <p:sldId id="274" r:id="rId6"/>
    <p:sldId id="353" r:id="rId7"/>
    <p:sldId id="278" r:id="rId8"/>
    <p:sldId id="271" r:id="rId9"/>
    <p:sldId id="352" r:id="rId10"/>
    <p:sldId id="270" r:id="rId11"/>
    <p:sldId id="265" r:id="rId12"/>
    <p:sldId id="328" r:id="rId13"/>
    <p:sldId id="292" r:id="rId14"/>
    <p:sldId id="279" r:id="rId15"/>
    <p:sldId id="291" r:id="rId16"/>
    <p:sldId id="257" r:id="rId17"/>
    <p:sldId id="258" r:id="rId18"/>
    <p:sldId id="284" r:id="rId19"/>
    <p:sldId id="330" r:id="rId20"/>
    <p:sldId id="331" r:id="rId21"/>
    <p:sldId id="332" r:id="rId22"/>
    <p:sldId id="333" r:id="rId23"/>
    <p:sldId id="259" r:id="rId24"/>
    <p:sldId id="260" r:id="rId25"/>
    <p:sldId id="285" r:id="rId26"/>
    <p:sldId id="290" r:id="rId27"/>
    <p:sldId id="335" r:id="rId28"/>
    <p:sldId id="334" r:id="rId29"/>
    <p:sldId id="336" r:id="rId30"/>
    <p:sldId id="329" r:id="rId31"/>
    <p:sldId id="266" r:id="rId32"/>
    <p:sldId id="339" r:id="rId33"/>
    <p:sldId id="340" r:id="rId34"/>
    <p:sldId id="341" r:id="rId35"/>
    <p:sldId id="342" r:id="rId36"/>
    <p:sldId id="343" r:id="rId37"/>
    <p:sldId id="344" r:id="rId38"/>
    <p:sldId id="338" r:id="rId39"/>
    <p:sldId id="267" r:id="rId40"/>
    <p:sldId id="298" r:id="rId41"/>
    <p:sldId id="345" r:id="rId42"/>
    <p:sldId id="346" r:id="rId43"/>
    <p:sldId id="347" r:id="rId44"/>
    <p:sldId id="348" r:id="rId45"/>
    <p:sldId id="349" r:id="rId46"/>
    <p:sldId id="350" r:id="rId47"/>
    <p:sldId id="263" r:id="rId48"/>
    <p:sldId id="281" r:id="rId49"/>
    <p:sldId id="264" r:id="rId50"/>
    <p:sldId id="310" r:id="rId51"/>
    <p:sldId id="311" r:id="rId52"/>
    <p:sldId id="312" r:id="rId53"/>
    <p:sldId id="313" r:id="rId54"/>
    <p:sldId id="314" r:id="rId55"/>
    <p:sldId id="308" r:id="rId56"/>
    <p:sldId id="315" r:id="rId57"/>
    <p:sldId id="317" r:id="rId58"/>
    <p:sldId id="356" r:id="rId59"/>
    <p:sldId id="272" r:id="rId60"/>
    <p:sldId id="357" r:id="rId61"/>
    <p:sldId id="355" r:id="rId62"/>
    <p:sldId id="277" r:id="rId63"/>
    <p:sldId id="325" r:id="rId64"/>
    <p:sldId id="326" r:id="rId65"/>
    <p:sldId id="327" r:id="rId66"/>
    <p:sldId id="322" r:id="rId67"/>
    <p:sldId id="354" r:id="rId68"/>
    <p:sldId id="337" r:id="rId69"/>
    <p:sldId id="261" r:id="rId70"/>
    <p:sldId id="262" r:id="rId71"/>
    <p:sldId id="289" r:id="rId72"/>
    <p:sldId id="286" r:id="rId73"/>
    <p:sldId id="287" r:id="rId74"/>
    <p:sldId id="293" r:id="rId75"/>
    <p:sldId id="294" r:id="rId76"/>
    <p:sldId id="295" r:id="rId77"/>
    <p:sldId id="297" r:id="rId78"/>
    <p:sldId id="299" r:id="rId79"/>
    <p:sldId id="300" r:id="rId80"/>
    <p:sldId id="269" r:id="rId81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21" autoAdjust="0"/>
    <p:restoredTop sz="94660"/>
  </p:normalViewPr>
  <p:slideViewPr>
    <p:cSldViewPr snapToGrid="0">
      <p:cViewPr varScale="1">
        <p:scale>
          <a:sx n="56" d="100"/>
          <a:sy n="56" d="100"/>
        </p:scale>
        <p:origin x="95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7EDA0A-A145-49ED-9F73-A3BD7E514D2A}" type="datetimeFigureOut">
              <a:rPr lang="LID4096" smtClean="0"/>
              <a:t>07/09/2024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5A791-A303-49E6-9D40-671CCBAB622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15787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5A791-A303-49E6-9D40-671CCBAB6227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86368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130FC-7D12-F421-10A6-390BEB6A5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46469B-C3B4-4E31-4770-594F020056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481B6C4-30D6-0B01-A17B-8B35605C0B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95ABDF-D78B-B41C-9DE0-AAD2975C34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5A791-A303-49E6-9D40-671CCBAB6227}" type="slidenum">
              <a:rPr lang="LID4096" smtClean="0"/>
              <a:t>20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08085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31AD7-6CEE-368C-318F-01F218D1ED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F7340A-B3A2-25E2-6651-2E2A0E5F0C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F969DC-10F6-F0A9-DC6C-95A6D32B06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524DB0-2BC2-E67C-2DF8-41CFB44254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5A791-A303-49E6-9D40-671CCBAB6227}" type="slidenum">
              <a:rPr lang="LID4096" smtClean="0"/>
              <a:t>21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82515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B8852-F841-9D8F-7B7B-D5F80722F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20D9CAF-64D1-314B-1E42-00FC8BD89F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B66B11-162A-3802-2696-8E51FAD8BA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FBDF8-B944-DE65-296E-347A510F9D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5A791-A303-49E6-9D40-671CCBAB6227}" type="slidenum">
              <a:rPr lang="LID4096" smtClean="0"/>
              <a:t>22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73692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5A791-A303-49E6-9D40-671CCBAB6227}" type="slidenum">
              <a:rPr lang="LID4096" smtClean="0"/>
              <a:t>49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73183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349C2-E1FD-3BBA-A853-A60D603A6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0F2CB1-5485-081C-6091-12FC168416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1D95E6-8315-CCAC-EAC9-A6CF336EE4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3755A-F461-9889-5408-1F1C213C3C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35A791-A303-49E6-9D40-671CCBAB6227}" type="slidenum">
              <a:rPr lang="LID4096" smtClean="0"/>
              <a:t>74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19970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FB0EA4-539D-6EC6-39E8-D4C977ACEA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78CA6A-B0D1-D8D2-211E-DA59BDE875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08FFAD-2985-9E91-3444-33DAC4261E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EE936-BC0D-1255-EC86-7281A1B2CE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0719F6-ED4F-4D5C-8353-093111F711E1}" type="slidenum">
              <a:rPr lang="LID4096" smtClean="0"/>
              <a:t>78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74891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385F2-24D9-D47F-1EBB-99DD0ED0E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F357F5-6E0A-B7DF-BB09-1E893B1DF2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4FD3A8-BDCE-0505-AE7F-BD3A905D3B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726BF-306E-6A26-AD9F-A64D8A6A80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0719F6-ED4F-4D5C-8353-093111F711E1}" type="slidenum">
              <a:rPr lang="LID4096" smtClean="0"/>
              <a:t>79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31406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5348C-C531-0578-6EA1-7B52927A43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AA8934-709C-7641-A6B4-8AE4E5685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4C7BFD-107F-8119-BDC4-CFDA23F4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26EC9-BD03-451F-89F1-A7C6AC0D0D14}" type="datetimeFigureOut">
              <a:rPr lang="LID4096" smtClean="0"/>
              <a:t>07/09/2024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5A15F5-95CA-D4A7-20CE-2F2826E8E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365ED-B1FB-0C90-217D-63956140F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0D446-9A5B-46DD-B706-3ABE1278947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8090249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C83C1-948A-A14F-D312-C44A7F23B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4A4F35-97DB-12D7-B03D-A508AF4338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6E382D-8B58-C3AE-B17D-9EAD74BFC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26EC9-BD03-451F-89F1-A7C6AC0D0D14}" type="datetimeFigureOut">
              <a:rPr lang="LID4096" smtClean="0"/>
              <a:t>07/09/2024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F1C833-471A-3049-C097-618F01EBB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326C8-6C1A-DFB3-01B8-647B4322D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0D446-9A5B-46DD-B706-3ABE1278947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44794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98DBA7-79A1-EDF7-BEB2-3803D6ABD4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38D27C-1D2E-DB2C-79A6-C1752E67AA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5C46C-CD01-CF81-7DCF-CA695D2A1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26EC9-BD03-451F-89F1-A7C6AC0D0D14}" type="datetimeFigureOut">
              <a:rPr lang="LID4096" smtClean="0"/>
              <a:t>07/09/2024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882BC-A03E-2A8E-B2EE-B2ECB7418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766A18-67EB-0642-E2D8-865726669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0D446-9A5B-46DD-B706-3ABE1278947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70473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E5FE8-B5A5-7C86-24CE-1B7914F9B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1D47F-685A-5946-4F8D-25C51CFBF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1EA3C-9698-FC5F-34AA-F0B29C273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26EC9-BD03-451F-89F1-A7C6AC0D0D14}" type="datetimeFigureOut">
              <a:rPr lang="LID4096" smtClean="0"/>
              <a:t>07/09/2024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A5ADED-5ADD-B54E-7A67-26B3B8A53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82F57B-7993-F1FB-DC9C-BE336D717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0D446-9A5B-46DD-B706-3ABE1278947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95843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31641-7E75-395A-B896-34E91687E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82DCBC-5745-0F57-3338-889154442D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705AF-2048-5099-827A-761926F09A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26EC9-BD03-451F-89F1-A7C6AC0D0D14}" type="datetimeFigureOut">
              <a:rPr lang="LID4096" smtClean="0"/>
              <a:t>07/09/2024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5BDA6-9549-A568-B087-25C2E6923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97F4CE-D8DD-DF89-5E05-4572C9AC1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0D446-9A5B-46DD-B706-3ABE1278947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19324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93072-D2F0-A050-1D9C-CD4D127EA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ADBF5-FBBA-4751-D5E3-F36F880CA5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EE3300-C0C8-18DF-A1E6-C67839E327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E8D92-4EF8-830F-0FFD-ECBEFA837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26EC9-BD03-451F-89F1-A7C6AC0D0D14}" type="datetimeFigureOut">
              <a:rPr lang="LID4096" smtClean="0"/>
              <a:t>07/09/2024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7824D5-65EB-6A5F-AEFE-140085AE2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525ED4-890B-0866-A30C-56A72F912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0D446-9A5B-46DD-B706-3ABE1278947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604558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CFB73-D09C-726B-678C-32F5F1022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18F3D-7BF4-F719-86B5-82007CCC96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B95F6C-0B02-BAF6-7B00-818DAB5C2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C5956A-4851-16D2-00A2-601CA7B18B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6785D2-08C8-686C-B308-96C4215E5E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300F38-439F-957A-3872-94FD857EF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26EC9-BD03-451F-89F1-A7C6AC0D0D14}" type="datetimeFigureOut">
              <a:rPr lang="LID4096" smtClean="0"/>
              <a:t>07/09/2024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91EC29-F6B0-94CD-797E-9091A9F23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B3325B-0470-047E-FA2F-BC8ECB59C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0D446-9A5B-46DD-B706-3ABE1278947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013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9FF6A-CE91-BBCD-58B0-E664E65FC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C078D4-D96C-8DEB-CB6F-81F0E1F58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26EC9-BD03-451F-89F1-A7C6AC0D0D14}" type="datetimeFigureOut">
              <a:rPr lang="LID4096" smtClean="0"/>
              <a:t>07/09/2024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49DEFE-818E-3BE9-51D7-13CA9DB35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2752205-4EBF-2668-9403-B5FA093D3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0D446-9A5B-46DD-B706-3ABE1278947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27547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03E93B-A561-D407-8152-A15B6303B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26EC9-BD03-451F-89F1-A7C6AC0D0D14}" type="datetimeFigureOut">
              <a:rPr lang="LID4096" smtClean="0"/>
              <a:t>07/09/2024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4A05B9-E877-6C21-91C2-2562E0D52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FF0EB-5E61-65C6-B139-8854BBA83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0D446-9A5B-46DD-B706-3ABE1278947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274047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0C618-4EFC-1C3A-823C-92F23D57E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8C484E-7FB6-9DF4-38FA-565655C51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23F42B-F0D3-70F6-00AC-5B2C2A74F6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1E8214-ABA7-B3A2-A446-DFE433EED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26EC9-BD03-451F-89F1-A7C6AC0D0D14}" type="datetimeFigureOut">
              <a:rPr lang="LID4096" smtClean="0"/>
              <a:t>07/09/2024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E80A6A-338A-9438-7046-E8399CAB9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0C9C2F-B5FC-B61E-203F-DC3C00A1A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0D446-9A5B-46DD-B706-3ABE1278947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18939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BB08E-9032-2F98-1896-E595D7BB3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86DD99-C59C-5C6B-1AC9-244A9EB53E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0B9FC9-F231-CAD1-B4BF-7FD81A6CD8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FFCE37-9C7A-B8F6-2D42-8AB64D65F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26EC9-BD03-451F-89F1-A7C6AC0D0D14}" type="datetimeFigureOut">
              <a:rPr lang="LID4096" smtClean="0"/>
              <a:t>07/09/2024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A7BD32-D5F8-5CB0-A4C0-53D3D2DCE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E35F39-4E23-7074-E11C-D56FF5DDF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50D446-9A5B-46DD-B706-3ABE1278947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47061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C4A01C-E2C4-A2F5-EF8C-14A550F45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AEAB6F-B001-9DC5-A7D1-AE32344A9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1F19E-BFF2-F163-A9A0-4575C603FF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26EC9-BD03-451F-89F1-A7C6AC0D0D14}" type="datetimeFigureOut">
              <a:rPr lang="LID4096" smtClean="0"/>
              <a:t>07/09/2024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5C2D4-4C81-3F04-3CD3-C8AF0A6B68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0C91F-A537-49AD-61F0-45D37FB8EF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50D446-9A5B-46DD-B706-3ABE1278947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30681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about:blank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m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mp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mp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mp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tmp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mp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mp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mp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mp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tmp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tmp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tmp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tmp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science/article/pii/S0092867423001642" TargetMode="External"/><Relationship Id="rId2" Type="http://schemas.openxmlformats.org/officeDocument/2006/relationships/hyperlink" Target="https://www.sciencedirect.com/science/article/pii/S1368837523002208?via%3Dihub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ciencedirect.com/science/article/pii/S153561082300082X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7887E-3718-2320-2B67-5EACD119E67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Differential Activation of CD8+ T Cells by Conventional Dendritic Cells (</a:t>
            </a:r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cDCs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 versus Monocyte-Derived Dendritic Cells (</a:t>
            </a:r>
            <a:r>
              <a:rPr lang="en-US" sz="4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MoDCs</a:t>
            </a:r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LID4096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62911B-4B19-3463-CBF7-C3F96D0358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Kfir Inbal Bioinformatic Analysis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96141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123D8842-FBA2-9E40-3D1D-5D3C11C1DC25}"/>
              </a:ext>
            </a:extLst>
          </p:cNvPr>
          <p:cNvSpPr/>
          <p:nvPr/>
        </p:nvSpPr>
        <p:spPr>
          <a:xfrm>
            <a:off x="2663190" y="3009945"/>
            <a:ext cx="6001702" cy="1603956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LID4096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4552D99-ACC6-17C0-8188-6CBD62AB1F92}"/>
              </a:ext>
            </a:extLst>
          </p:cNvPr>
          <p:cNvSpPr/>
          <p:nvPr/>
        </p:nvSpPr>
        <p:spPr>
          <a:xfrm>
            <a:off x="5452110" y="5289415"/>
            <a:ext cx="3977640" cy="1455413"/>
          </a:xfrm>
          <a:prstGeom prst="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LID4096"/>
          </a:p>
        </p:txBody>
      </p:sp>
      <p:sp>
        <p:nvSpPr>
          <p:cNvPr id="100" name="Text Box 5">
            <a:extLst>
              <a:ext uri="{FF2B5EF4-FFF2-40B4-BE49-F238E27FC236}">
                <a16:creationId xmlns:a16="http://schemas.microsoft.com/office/drawing/2014/main" id="{C48BB6AA-221C-C4F4-7C4B-14C01D1A85CC}"/>
              </a:ext>
            </a:extLst>
          </p:cNvPr>
          <p:cNvSpPr txBox="1"/>
          <p:nvPr/>
        </p:nvSpPr>
        <p:spPr>
          <a:xfrm>
            <a:off x="8673377" y="2953560"/>
            <a:ext cx="901309" cy="311150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Primed</a:t>
            </a:r>
            <a:endParaRPr sz="1200" b="1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ext Box 5">
            <a:extLst>
              <a:ext uri="{FF2B5EF4-FFF2-40B4-BE49-F238E27FC236}">
                <a16:creationId xmlns:a16="http://schemas.microsoft.com/office/drawing/2014/main" id="{B06ADC67-7C3E-9E71-AFCA-2CDDA10E3B47}"/>
              </a:ext>
            </a:extLst>
          </p:cNvPr>
          <p:cNvSpPr txBox="1"/>
          <p:nvPr/>
        </p:nvSpPr>
        <p:spPr>
          <a:xfrm>
            <a:off x="9471909" y="5233030"/>
            <a:ext cx="1130300" cy="31115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b="1" kern="1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Licensed</a:t>
            </a:r>
            <a:endParaRPr sz="1400" b="1" kern="1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6D37A2D-FA8E-EE18-9210-FC9FBDA229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847" y="3168314"/>
            <a:ext cx="1414395" cy="135342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34D7FAD-3033-7129-185E-30C75416AD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252" y="3167387"/>
            <a:ext cx="1414395" cy="135952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CD4A386-39A3-8625-490C-9FBF4F9FE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532" y="1113939"/>
            <a:ext cx="1414395" cy="1353429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F356844-1E56-7C61-FD74-5162199E07D6}"/>
              </a:ext>
            </a:extLst>
          </p:cNvPr>
          <p:cNvCxnSpPr>
            <a:cxnSpLocks/>
          </p:cNvCxnSpPr>
          <p:nvPr/>
        </p:nvCxnSpPr>
        <p:spPr>
          <a:xfrm>
            <a:off x="6407258" y="2162158"/>
            <a:ext cx="831464" cy="79140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1C5ABCB-EF5D-C678-C1C3-C3CFC3B081F6}"/>
              </a:ext>
            </a:extLst>
          </p:cNvPr>
          <p:cNvCxnSpPr>
            <a:cxnSpLocks/>
          </p:cNvCxnSpPr>
          <p:nvPr/>
        </p:nvCxnSpPr>
        <p:spPr>
          <a:xfrm flipH="1">
            <a:off x="4232223" y="2162158"/>
            <a:ext cx="1032869" cy="77495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2D22BD8-54A2-CFE5-394F-1755B19D4789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7316045" y="4521743"/>
            <a:ext cx="925834" cy="7112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AB1D98D-2512-1CF4-0990-AF981BDB84D7}"/>
              </a:ext>
            </a:extLst>
          </p:cNvPr>
          <p:cNvCxnSpPr>
            <a:cxnSpLocks/>
            <a:stCxn id="14" idx="2"/>
          </p:cNvCxnSpPr>
          <p:nvPr/>
        </p:nvCxnSpPr>
        <p:spPr>
          <a:xfrm flipH="1">
            <a:off x="6508236" y="4521743"/>
            <a:ext cx="807809" cy="71128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C5F7701A-E17A-F259-519E-CAAC08976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1127"/>
            <a:ext cx="10515600" cy="1022812"/>
          </a:xfrm>
        </p:spPr>
        <p:txBody>
          <a:bodyPr/>
          <a:lstStyle/>
          <a:p>
            <a:pPr algn="ctr"/>
            <a:r>
              <a:rPr lang="en-US" dirty="0"/>
              <a:t>In Vitro T Cells Experiment Design</a:t>
            </a:r>
            <a:endParaRPr lang="LID4096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014CC83-61A0-8C9D-871E-B05D9D7F036D}"/>
              </a:ext>
            </a:extLst>
          </p:cNvPr>
          <p:cNvSpPr/>
          <p:nvPr/>
        </p:nvSpPr>
        <p:spPr>
          <a:xfrm>
            <a:off x="7429446" y="5320948"/>
            <a:ext cx="1917275" cy="131557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supernatant </a:t>
            </a:r>
            <a:r>
              <a:rPr lang="en-US" dirty="0" err="1">
                <a:solidFill>
                  <a:srgbClr val="FF0000"/>
                </a:solidFill>
              </a:rPr>
              <a:t>cDC</a:t>
            </a:r>
            <a:endParaRPr lang="LID4096" dirty="0">
              <a:solidFill>
                <a:srgbClr val="FF0000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327AA47-A719-BA22-1C67-B0220D4BBCBA}"/>
              </a:ext>
            </a:extLst>
          </p:cNvPr>
          <p:cNvSpPr/>
          <p:nvPr/>
        </p:nvSpPr>
        <p:spPr>
          <a:xfrm>
            <a:off x="5494269" y="5318185"/>
            <a:ext cx="1917275" cy="1315578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+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supernatant </a:t>
            </a:r>
            <a:r>
              <a:rPr lang="en-US" dirty="0" err="1">
                <a:solidFill>
                  <a:srgbClr val="FF0000"/>
                </a:solidFill>
              </a:rPr>
              <a:t>MoDC</a:t>
            </a:r>
            <a:endParaRPr lang="LID4096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977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55C1D-417A-51B5-DB74-E4E73DDD7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813"/>
            <a:ext cx="10515600" cy="1325563"/>
          </a:xfrm>
        </p:spPr>
        <p:txBody>
          <a:bodyPr/>
          <a:lstStyle/>
          <a:p>
            <a:r>
              <a:rPr lang="en-US" b="1" u="sng" dirty="0"/>
              <a:t>In Vivo Experiments Insights</a:t>
            </a:r>
            <a:endParaRPr lang="LID4096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D899D-A945-D334-F3FA-103E7AF1C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3030"/>
            <a:ext cx="5932170" cy="4793933"/>
          </a:xfrm>
        </p:spPr>
        <p:txBody>
          <a:bodyPr>
            <a:normAutofit/>
          </a:bodyPr>
          <a:lstStyle/>
          <a:p>
            <a:r>
              <a:rPr lang="en-US" dirty="0"/>
              <a:t>The in vivo experiments in mice show that CD8+ T cells from the tumor are more cytotoxic than CD8+ T cells from the DLN.</a:t>
            </a:r>
          </a:p>
          <a:p>
            <a:r>
              <a:rPr lang="en-US" dirty="0"/>
              <a:t>Monocyte-derived dendritic cells (</a:t>
            </a:r>
            <a:r>
              <a:rPr lang="en-US" dirty="0" err="1"/>
              <a:t>MoDC</a:t>
            </a:r>
            <a:r>
              <a:rPr lang="en-US" dirty="0"/>
              <a:t>) do not migrate to the draining lymph nodes (DLN), but rather remain at the tumor site where they license the cytotoxic activity of tumor-reactive CD8+ T cells. (Santana-</a:t>
            </a:r>
            <a:r>
              <a:rPr lang="en-US" dirty="0" err="1"/>
              <a:t>Magal</a:t>
            </a:r>
            <a:r>
              <a:rPr lang="en-US" dirty="0"/>
              <a:t> et al. 2021)</a:t>
            </a:r>
          </a:p>
          <a:p>
            <a:pPr marL="0" indent="0">
              <a:buNone/>
            </a:pP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6A7EE-2C05-27C7-4699-487E582E5B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33"/>
          <a:stretch/>
        </p:blipFill>
        <p:spPr>
          <a:xfrm>
            <a:off x="7547610" y="334277"/>
            <a:ext cx="4065270" cy="28581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0DCD439-7F66-4A18-B598-7C91862C7C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5" t="2003" r="1208" b="1318"/>
          <a:stretch/>
        </p:blipFill>
        <p:spPr>
          <a:xfrm>
            <a:off x="6766282" y="3192399"/>
            <a:ext cx="5121408" cy="35427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AB2D47-09E9-BB5C-B881-6AC394308CED}"/>
              </a:ext>
            </a:extLst>
          </p:cNvPr>
          <p:cNvSpPr txBox="1"/>
          <p:nvPr/>
        </p:nvSpPr>
        <p:spPr>
          <a:xfrm>
            <a:off x="8784457" y="459697"/>
            <a:ext cx="8889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Tumor</a:t>
            </a:r>
            <a:endParaRPr lang="LID4096" sz="1200" dirty="0"/>
          </a:p>
        </p:txBody>
      </p:sp>
    </p:spTree>
    <p:extLst>
      <p:ext uri="{BB962C8B-B14F-4D97-AF65-F5344CB8AC3E}">
        <p14:creationId xmlns:p14="http://schemas.microsoft.com/office/powerpoint/2010/main" val="2627872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A31003F-F070-6A3D-4EBB-09353C85C8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BD4A2-6B87-AECE-3CFB-004EC147B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813"/>
            <a:ext cx="10515600" cy="1325563"/>
          </a:xfrm>
        </p:spPr>
        <p:txBody>
          <a:bodyPr/>
          <a:lstStyle/>
          <a:p>
            <a:pPr algn="ctr"/>
            <a:r>
              <a:rPr lang="en-US" b="1" u="sng" dirty="0"/>
              <a:t>Hypothesis</a:t>
            </a:r>
            <a:endParaRPr lang="LID4096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477A4-E4C4-8156-6449-315DFAACE2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3000"/>
            <a:ext cx="10637520" cy="47939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CD8+ T cells </a:t>
            </a:r>
            <a:r>
              <a:rPr lang="en-US" b="1" dirty="0"/>
              <a:t>primed with </a:t>
            </a:r>
            <a:r>
              <a:rPr lang="en-US" b="1" dirty="0" err="1"/>
              <a:t>cDCs</a:t>
            </a:r>
            <a:r>
              <a:rPr lang="en-US" b="1" dirty="0"/>
              <a:t> and licensed with </a:t>
            </a:r>
            <a:r>
              <a:rPr lang="en-US" b="1" dirty="0" err="1"/>
              <a:t>MoDCs</a:t>
            </a:r>
            <a:r>
              <a:rPr lang="en-US" b="1" dirty="0"/>
              <a:t> </a:t>
            </a:r>
            <a:r>
              <a:rPr lang="en-US" dirty="0"/>
              <a:t>are more cytotoxic than CD8+ T cells </a:t>
            </a:r>
            <a:r>
              <a:rPr lang="en-US" b="1" dirty="0"/>
              <a:t>primed with </a:t>
            </a:r>
            <a:r>
              <a:rPr lang="en-US" b="1" dirty="0" err="1"/>
              <a:t>cDCs</a:t>
            </a:r>
            <a:r>
              <a:rPr lang="en-US" b="1" dirty="0"/>
              <a:t> </a:t>
            </a:r>
            <a:r>
              <a:rPr lang="en-US" b="1" u="sng" dirty="0"/>
              <a:t>only</a:t>
            </a:r>
            <a:r>
              <a:rPr lang="en-US" dirty="0"/>
              <a:t>, which should be reflected in their transcriptomic profiles.</a:t>
            </a:r>
          </a:p>
          <a:p>
            <a:pPr marL="0" indent="0">
              <a:buNone/>
            </a:pP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062280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88A48-5C0D-B3AF-6D40-F03097D32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Bioinformatic Methods</a:t>
            </a:r>
            <a:endParaRPr lang="LID4096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3DEF1-7B65-5D50-85A4-059E10937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5890"/>
            <a:ext cx="10515600" cy="5326380"/>
          </a:xfrm>
        </p:spPr>
        <p:txBody>
          <a:bodyPr>
            <a:normAutofit/>
          </a:bodyPr>
          <a:lstStyle/>
          <a:p>
            <a:r>
              <a:rPr lang="en-US" dirty="0"/>
              <a:t>Deseq2 (</a:t>
            </a:r>
            <a:r>
              <a:rPr lang="en-US" dirty="0">
                <a:hlinkClick r:id="rId2"/>
              </a:rPr>
              <a:t>Source</a:t>
            </a:r>
            <a:r>
              <a:rPr lang="en-US" dirty="0"/>
              <a:t>).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Used 'regularized log' transformation Normalization (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  <a:hlinkClick r:id="rId2"/>
              </a:rPr>
              <a:t>Source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).</a:t>
            </a:r>
            <a:endParaRPr lang="en-US" dirty="0"/>
          </a:p>
          <a:p>
            <a:r>
              <a:rPr lang="en-US" dirty="0"/>
              <a:t>“</a:t>
            </a:r>
            <a:r>
              <a:rPr lang="en-US" dirty="0" err="1"/>
              <a:t>mmusculus_gene_ensemble</a:t>
            </a:r>
            <a:r>
              <a:rPr lang="en-US" dirty="0"/>
              <a:t>” </a:t>
            </a:r>
            <a:r>
              <a:rPr lang="en-US" dirty="0" err="1"/>
              <a:t>mgi_symbol</a:t>
            </a:r>
            <a:r>
              <a:rPr lang="en-US" dirty="0"/>
              <a:t> as gene names.</a:t>
            </a:r>
          </a:p>
          <a:p>
            <a:r>
              <a:rPr lang="en-US" dirty="0"/>
              <a:t>Raw counts data filtering = kept rows that have at least 10 reads in total.</a:t>
            </a:r>
          </a:p>
          <a:p>
            <a:r>
              <a:rPr lang="en-US" dirty="0"/>
              <a:t>For Heatmaps with more than 2 groups used </a:t>
            </a:r>
            <a:r>
              <a:rPr lang="en-US" dirty="0" err="1"/>
              <a:t>DESeq</a:t>
            </a:r>
            <a:r>
              <a:rPr lang="en-US" dirty="0"/>
              <a:t> function with LRT test for ANOVA-like statistical analysis across all samples (Calculates p-value only for the differentiation of all groups).</a:t>
            </a:r>
          </a:p>
          <a:p>
            <a:r>
              <a:rPr lang="en-US" dirty="0"/>
              <a:t>Heatmaps expression values are Z-score scaled by rows.</a:t>
            </a:r>
          </a:p>
          <a:p>
            <a:r>
              <a:rPr lang="en-US" dirty="0" err="1"/>
              <a:t>Circos</a:t>
            </a:r>
            <a:r>
              <a:rPr lang="en-US" dirty="0"/>
              <a:t> DSA calculation by flow network method implemented for Bulk RNA-seq.</a:t>
            </a:r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18186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55C1D-417A-51B5-DB74-E4E73DDD7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813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/>
              <a:t>Motivation</a:t>
            </a:r>
            <a:br>
              <a:rPr lang="en-US" b="1" u="sng" dirty="0"/>
            </a:br>
            <a:r>
              <a:rPr lang="en-US" b="1" u="sng" dirty="0"/>
              <a:t>In Vivo Experiments</a:t>
            </a:r>
            <a:br>
              <a:rPr lang="en-US" b="1" u="sng" dirty="0"/>
            </a:br>
            <a:r>
              <a:rPr lang="en-US" b="1" u="sng" dirty="0"/>
              <a:t>CD8+ T cells </a:t>
            </a:r>
            <a:r>
              <a:rPr lang="en-US" sz="3100" b="1" u="sng" dirty="0"/>
              <a:t>(T/DLN) </a:t>
            </a:r>
            <a:r>
              <a:rPr lang="en-US" b="1" u="sng" dirty="0"/>
              <a:t>; DCs </a:t>
            </a:r>
            <a:r>
              <a:rPr lang="en-US" sz="3100" b="1" u="sng" dirty="0"/>
              <a:t>(T/DLN)</a:t>
            </a:r>
            <a:endParaRPr lang="LID4096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D899D-A945-D334-F3FA-103E7AF1C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9836"/>
            <a:ext cx="10637520" cy="4793933"/>
          </a:xfrm>
        </p:spPr>
        <p:txBody>
          <a:bodyPr>
            <a:normAutofit/>
          </a:bodyPr>
          <a:lstStyle/>
          <a:p>
            <a:r>
              <a:rPr lang="en-US" dirty="0"/>
              <a:t>What are the transcriptomic differences between CD8+ T cells in tumor and CD8+ T cells in DLN?</a:t>
            </a:r>
          </a:p>
          <a:p>
            <a:r>
              <a:rPr lang="en-US" dirty="0"/>
              <a:t>What are the transcriptomic differences between DCs in tumor and DCs in DLN?</a:t>
            </a:r>
          </a:p>
          <a:p>
            <a:endParaRPr lang="en-US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19732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84F3B-3CFD-43E0-3B20-FFCC1672F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CD8+ in Tumor vs CD8+ in DLN In Vivo Mice</a:t>
            </a:r>
            <a:br>
              <a:rPr lang="en-US" dirty="0"/>
            </a:br>
            <a:r>
              <a:rPr lang="en-US" dirty="0">
                <a:solidFill>
                  <a:srgbClr val="0070C0"/>
                </a:solidFill>
              </a:rPr>
              <a:t>Bench Results</a:t>
            </a:r>
            <a:endParaRPr lang="LID4096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92E59-514A-C86B-1849-3BB870218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580" y="1825625"/>
            <a:ext cx="5465144" cy="4351338"/>
          </a:xfrm>
        </p:spPr>
        <p:txBody>
          <a:bodyPr>
            <a:normAutofit/>
          </a:bodyPr>
          <a:lstStyle/>
          <a:p>
            <a:r>
              <a:rPr lang="en-US" dirty="0"/>
              <a:t>6 samples from Tumor and DLN sorted into activated CD8+ T cells (CD3+, CD8+, CD44+).</a:t>
            </a:r>
          </a:p>
          <a:p>
            <a:r>
              <a:rPr lang="en-US" b="1" u="sng" dirty="0"/>
              <a:t>Plot B </a:t>
            </a:r>
            <a:r>
              <a:rPr lang="en-US" dirty="0"/>
              <a:t>– T cells that recognize gp100 tumoral peptide kill more in Tumor than in DLN.</a:t>
            </a:r>
          </a:p>
          <a:p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57C640-CBFC-3AD8-6594-578B040C6C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066"/>
          <a:stretch/>
        </p:blipFill>
        <p:spPr>
          <a:xfrm>
            <a:off x="7207195" y="2113756"/>
            <a:ext cx="2668326" cy="377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14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84F3B-3CFD-43E0-3B20-FFCC1672F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CD8+ in Tumor vs CD8+ in DLN In Vivo Mice</a:t>
            </a:r>
            <a:br>
              <a:rPr lang="en-US" dirty="0"/>
            </a:br>
            <a:r>
              <a:rPr lang="en-US" dirty="0">
                <a:solidFill>
                  <a:srgbClr val="0070C0"/>
                </a:solidFill>
              </a:rPr>
              <a:t>Bench Results</a:t>
            </a:r>
            <a:endParaRPr lang="LID4096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CDAFDB-6CF7-C95D-A188-88B31A126C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687"/>
          <a:stretch/>
        </p:blipFill>
        <p:spPr>
          <a:xfrm>
            <a:off x="8730533" y="1881084"/>
            <a:ext cx="3348990" cy="341444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92E59-514A-C86B-1849-3BB870218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580" y="1825625"/>
            <a:ext cx="5219700" cy="4351338"/>
          </a:xfrm>
        </p:spPr>
        <p:txBody>
          <a:bodyPr>
            <a:normAutofit/>
          </a:bodyPr>
          <a:lstStyle/>
          <a:p>
            <a:r>
              <a:rPr lang="en-US" dirty="0"/>
              <a:t>These plots show that T cells are more cytotoxic and activated in tumor than in DLN.</a:t>
            </a:r>
          </a:p>
          <a:p>
            <a:r>
              <a:rPr lang="en-US" dirty="0"/>
              <a:t>CD44 is a marker of T cells activation on the T cells.</a:t>
            </a:r>
          </a:p>
          <a:p>
            <a:r>
              <a:rPr lang="en-US" dirty="0" err="1"/>
              <a:t>GrB</a:t>
            </a:r>
            <a:r>
              <a:rPr lang="en-US" dirty="0"/>
              <a:t> (</a:t>
            </a:r>
            <a:r>
              <a:rPr lang="en-US" dirty="0" err="1"/>
              <a:t>Gransyme</a:t>
            </a:r>
            <a:r>
              <a:rPr lang="en-US" dirty="0"/>
              <a:t> B) secretion from T cells is a measure for T cells activation.</a:t>
            </a:r>
          </a:p>
          <a:p>
            <a:r>
              <a:rPr lang="en-US" dirty="0"/>
              <a:t>CD44+/</a:t>
            </a:r>
            <a:r>
              <a:rPr lang="en-US" dirty="0" err="1"/>
              <a:t>Grb</a:t>
            </a:r>
            <a:r>
              <a:rPr lang="en-US" dirty="0"/>
              <a:t>+ T cells were FACS sorted.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5162B-4A81-6B76-547D-24BE763388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043" r="-1"/>
          <a:stretch/>
        </p:blipFill>
        <p:spPr>
          <a:xfrm>
            <a:off x="5861603" y="1881084"/>
            <a:ext cx="2868930" cy="341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24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84F3B-3CFD-43E0-3B20-FFCC1672F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CD8+ in Tumor vs CD8+ in DLN In Vivo Mice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Bioinformatic Results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92E59-514A-C86B-1849-3BB870218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PCA Plot</a:t>
            </a:r>
          </a:p>
          <a:p>
            <a:endParaRPr lang="en-US" u="sng" dirty="0"/>
          </a:p>
          <a:p>
            <a:pPr marL="0" indent="0">
              <a:buNone/>
            </a:pPr>
            <a:endParaRPr lang="LID4096" u="sng" dirty="0"/>
          </a:p>
          <a:p>
            <a:endParaRPr lang="LID4096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B600FA7-5C3F-47B6-8CC2-4CCB7EFB6D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8" t="18875" r="21784"/>
          <a:stretch/>
        </p:blipFill>
        <p:spPr>
          <a:xfrm>
            <a:off x="3305224" y="2093926"/>
            <a:ext cx="6458606" cy="4524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3368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C5E8749-F03B-B3DC-2B4F-F8BC0F628B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19196" r="21062"/>
          <a:stretch/>
        </p:blipFill>
        <p:spPr>
          <a:xfrm>
            <a:off x="5680709" y="2184823"/>
            <a:ext cx="6511291" cy="46731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184F3B-3CFD-43E0-3B20-FFCC1672F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CD8+ in Tumor vs CD8+ in DLN In Vivo Mice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Bioinformatic Results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92E59-514A-C86B-1849-3BB870218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590" y="1825625"/>
            <a:ext cx="6103620" cy="4667250"/>
          </a:xfrm>
        </p:spPr>
        <p:txBody>
          <a:bodyPr/>
          <a:lstStyle/>
          <a:p>
            <a:r>
              <a:rPr lang="en-US" u="sng" dirty="0"/>
              <a:t>Volcano plot CD8+ in Tumor vs CD8+ in DLN:</a:t>
            </a:r>
            <a:endParaRPr lang="LID4096" u="sng" dirty="0"/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Labeled the following list of interest genes: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"Il27","Il1b","Ifi205","Ifit3","Cd40",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"Tnfsf15","Ccl5","Ifit3b","Cxcl10",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"Cxcl2","Ifit2","Tnf","Il12b","Il12a",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"Isg20","Socs3","Ccl4" and "Cxcl1" 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top 10 P-value genes in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logFC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2 or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logFC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&lt; -2 .</a:t>
            </a:r>
            <a:endParaRPr kumimoji="0" lang="en-US" sz="2400" b="0" i="0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1"/>
            <a:r>
              <a:rPr lang="en-US" dirty="0"/>
              <a:t>Il12, CD40, Il1b – markers of activation (in tumor).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260957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69C683-A8E0-1F4E-DC30-785B54FEB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72A30D0-8645-101B-EA42-9352673B1F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19" t="18694" r="34375"/>
          <a:stretch/>
        </p:blipFill>
        <p:spPr>
          <a:xfrm>
            <a:off x="7493000" y="1197974"/>
            <a:ext cx="4508500" cy="56600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492BF5-1AF4-2756-4CE8-BAA646707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CD8+ in Tumor vs CD8+ in DLN In Vivo Mice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Bioinformatic Results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05F44-D37D-EFA9-7478-D68E57A15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16028" cy="4351338"/>
          </a:xfrm>
        </p:spPr>
        <p:txBody>
          <a:bodyPr>
            <a:normAutofit fontScale="92500" lnSpcReduction="20000"/>
          </a:bodyPr>
          <a:lstStyle/>
          <a:p>
            <a:r>
              <a:rPr lang="en-US" u="sng" dirty="0"/>
              <a:t>Heatmap of All Differentially Expressed Genes (DEG) CD8+ in Tumor vs CD8+ in DLN :</a:t>
            </a:r>
            <a:endParaRPr lang="en-US" u="sng" dirty="0">
              <a:highlight>
                <a:srgbClr val="FFFF00"/>
              </a:highlight>
            </a:endParaRPr>
          </a:p>
          <a:p>
            <a:pPr lvl="1"/>
            <a:r>
              <a:rPr lang="en-US" dirty="0"/>
              <a:t>Applied Wald test in </a:t>
            </a:r>
            <a:r>
              <a:rPr lang="en-US" dirty="0" err="1"/>
              <a:t>DESeq</a:t>
            </a:r>
            <a:r>
              <a:rPr lang="en-US" dirty="0"/>
              <a:t> DEG function across both groups.</a:t>
            </a:r>
          </a:p>
          <a:p>
            <a:pPr lvl="1"/>
            <a:r>
              <a:rPr lang="en-US" dirty="0"/>
              <a:t>Then kept only DE genes with </a:t>
            </a:r>
            <a:r>
              <a:rPr lang="en-US" dirty="0" err="1"/>
              <a:t>padj</a:t>
            </a:r>
            <a:r>
              <a:rPr lang="en-US" dirty="0"/>
              <a:t> (FDR) value less than 0.05.</a:t>
            </a:r>
            <a:endParaRPr lang="LID4096" u="sng" dirty="0"/>
          </a:p>
          <a:p>
            <a:r>
              <a:rPr lang="en-US" dirty="0"/>
              <a:t>ADD in all following heatmaps a sentence or visualization of the role of </a:t>
            </a:r>
            <a:r>
              <a:rPr lang="en-US"/>
              <a:t>the specific genes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132197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10EA1-320F-49D5-2D5F-88A817038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21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Dendritic Cells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BE8618-6954-3225-442D-285A38F0F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35776"/>
            <a:ext cx="10515600" cy="4351338"/>
          </a:xfrm>
        </p:spPr>
        <p:txBody>
          <a:bodyPr/>
          <a:lstStyle/>
          <a:p>
            <a:r>
              <a:rPr lang="en-US" dirty="0"/>
              <a:t>Dendritic cells are key players in the immune system, functioning as antigen-presenting cells.</a:t>
            </a:r>
          </a:p>
          <a:p>
            <a:r>
              <a:rPr lang="en-US" dirty="0"/>
              <a:t>DCs can be broadly categorized into two main subtypes:</a:t>
            </a:r>
          </a:p>
          <a:p>
            <a:pPr lvl="1"/>
            <a:r>
              <a:rPr lang="en-US" dirty="0"/>
              <a:t> conventional dendritic cells (</a:t>
            </a:r>
            <a:r>
              <a:rPr lang="en-US" dirty="0" err="1"/>
              <a:t>cDCs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 monocyte-derived dendritic cells (</a:t>
            </a:r>
            <a:r>
              <a:rPr lang="en-US" dirty="0" err="1"/>
              <a:t>MoDCs</a:t>
            </a:r>
            <a:r>
              <a:rPr lang="en-US" dirty="0"/>
              <a:t>).</a:t>
            </a:r>
            <a:endParaRPr lang="LID4096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90C837-2853-E058-B0F2-CECCD9E388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44"/>
          <a:stretch/>
        </p:blipFill>
        <p:spPr>
          <a:xfrm>
            <a:off x="1237942" y="3591456"/>
            <a:ext cx="5882947" cy="32665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CFAC99-6022-CD5F-E2B6-9620C65499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19"/>
          <a:stretch/>
        </p:blipFill>
        <p:spPr>
          <a:xfrm>
            <a:off x="7120889" y="2661339"/>
            <a:ext cx="4397047" cy="370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35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BCAE04-C3C5-26D6-9B45-D742868E2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A5C05-05B7-50B0-9E00-88EB6C44B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u="sng" dirty="0"/>
              <a:t>CD8+ in Tumor vs CD8+ in DLN In Vivo Mice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Bioinformatic Results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AD2E8-1279-5B20-69FE-052C8EB9E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55780" cy="4351338"/>
          </a:xfrm>
        </p:spPr>
        <p:txBody>
          <a:bodyPr>
            <a:normAutofit/>
          </a:bodyPr>
          <a:lstStyle/>
          <a:p>
            <a:r>
              <a:rPr lang="en-US" u="sng" dirty="0"/>
              <a:t>Heatmap of Transcription Factors (TFs) of interest:</a:t>
            </a:r>
          </a:p>
          <a:p>
            <a:pPr lvl="1"/>
            <a:r>
              <a:rPr lang="en-US" dirty="0"/>
              <a:t>This heatmap presents the expression of chosen TFs’ genes from Shai </a:t>
            </a:r>
            <a:r>
              <a:rPr lang="en-US" dirty="0" err="1"/>
              <a:t>Dulberg’s</a:t>
            </a:r>
            <a:r>
              <a:rPr lang="en-US" dirty="0"/>
              <a:t> Mouse TFs gene list.</a:t>
            </a:r>
          </a:p>
          <a:p>
            <a:pPr lvl="1"/>
            <a:r>
              <a:rPr lang="en-US" sz="1400" dirty="0"/>
              <a:t>Zbtb18,Bmyc,Rfx1,Foxk1,Phf1,Prr12,Zfp652,Meis3,</a:t>
            </a:r>
            <a:br>
              <a:rPr lang="en-US" sz="1400" dirty="0"/>
            </a:br>
            <a:r>
              <a:rPr lang="en-US" sz="1400" dirty="0"/>
              <a:t>Smyd3,Rreb1,Zfp395,Cic,Xpa,Hes6,Usf2,Akap8l,Tfeb,Nfatc1,Lyl1,Tcf3,Cbx2,Fli1,Dbp,Zfp362,Zfp512b,</a:t>
            </a:r>
            <a:br>
              <a:rPr lang="en-US" sz="1400" dirty="0"/>
            </a:br>
            <a:r>
              <a:rPr lang="en-US" sz="1400" dirty="0"/>
              <a:t>Zfp414,Rxrb,Gtf2b,Zfp703,Fosl2,Nfxl1,Zfand5,Atf3,</a:t>
            </a:r>
            <a:br>
              <a:rPr lang="en-US" sz="1400" dirty="0"/>
            </a:br>
            <a:r>
              <a:rPr lang="en-US" sz="1400" dirty="0"/>
              <a:t>Zfp503,Rbpj,Cebpd,Nfix,Nfe2l2,Nr4a3,Mbnl2,Crem,Stat3,Etv6,Tcf4,Prdm1,Mxd1,Irf5,Nfkb2,Eea1,Nfe2l1,Hif1a,Plscr1,Jdp2,Trafd1,Msantd3,E2f8,Tfec,Mitf,</a:t>
            </a:r>
            <a:br>
              <a:rPr lang="en-US" sz="1400" dirty="0"/>
            </a:br>
            <a:r>
              <a:rPr lang="en-US" sz="1400" dirty="0"/>
              <a:t>Lhx2,Creb5,Cebpb,Pou3f1,Six1,Kcmf1,Irf7,Batf2 and Fosl1.</a:t>
            </a:r>
          </a:p>
          <a:p>
            <a:pPr lvl="1"/>
            <a:r>
              <a:rPr lang="en-US" dirty="0"/>
              <a:t>Nfkb2, </a:t>
            </a:r>
            <a:r>
              <a:rPr lang="en-US" b="1" dirty="0"/>
              <a:t>Prdm1</a:t>
            </a:r>
            <a:r>
              <a:rPr lang="en-US" dirty="0"/>
              <a:t>, Hif1a.</a:t>
            </a:r>
            <a:endParaRPr lang="LID4096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46BB57E-5743-934F-8144-4EDA148C15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93" t="18589" r="32688"/>
          <a:stretch/>
        </p:blipFill>
        <p:spPr>
          <a:xfrm>
            <a:off x="7471410" y="1584960"/>
            <a:ext cx="4720590" cy="52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764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C1B37-C8CF-B23C-DFAF-D9AAC3401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4EA2C0-EB77-53A4-331A-9655BAA52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u="sng" dirty="0"/>
              <a:t>CD8+ in Tumor vs CD8+ in DLN In Vivo Mice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Bioinformatic Results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3068A-E476-76EF-4625-68B50F7FD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33478" cy="4351338"/>
          </a:xfrm>
        </p:spPr>
        <p:txBody>
          <a:bodyPr>
            <a:normAutofit/>
          </a:bodyPr>
          <a:lstStyle/>
          <a:p>
            <a:r>
              <a:rPr lang="en-US" u="sng" dirty="0"/>
              <a:t>Heatmap Ligands of interest:</a:t>
            </a:r>
          </a:p>
          <a:p>
            <a:pPr lvl="1"/>
            <a:r>
              <a:rPr lang="en-US" dirty="0"/>
              <a:t>This heatmap presents the expression of chosen Ligands’ genes from Shai </a:t>
            </a:r>
            <a:r>
              <a:rPr lang="en-US" dirty="0" err="1"/>
              <a:t>Dulberg’s</a:t>
            </a:r>
            <a:r>
              <a:rPr lang="en-US" dirty="0"/>
              <a:t> Ligands-Receptors gene list.</a:t>
            </a:r>
          </a:p>
          <a:p>
            <a:pPr lvl="1"/>
            <a:r>
              <a:rPr lang="en-US" sz="1400" dirty="0"/>
              <a:t>Il21,Il12a,H2−M3,Sell,Tnfsf8,Cd226,Il16,Selplg,Il17c,Icosl,Itgal,Cd40lg,Cd6,Cd200,Il18,Osm,Ccl24,Cd40,</a:t>
            </a:r>
            <a:br>
              <a:rPr lang="en-US" sz="1400" dirty="0"/>
            </a:br>
            <a:r>
              <a:rPr lang="en-US" sz="1400" dirty="0"/>
              <a:t>Il10,Cd274,Il17b,Tnfsf11,Tnfsf10,Grn,Tnf,Xcl1,Cxcl2,</a:t>
            </a:r>
            <a:br>
              <a:rPr lang="en-US" sz="1400" dirty="0"/>
            </a:br>
            <a:r>
              <a:rPr lang="en-US" sz="1400" dirty="0"/>
              <a:t>Itga9,Itgb1,Ccl12,Tigit,Il23a,Icam1,Csf2,Ifng,Fasl,</a:t>
            </a:r>
            <a:br>
              <a:rPr lang="en-US" sz="1400" dirty="0"/>
            </a:br>
            <a:r>
              <a:rPr lang="en-US" sz="1400" dirty="0"/>
              <a:t>Csf1,Apoa1,Cd86,Hsp90b1,Il6,Cd70,Pdcd1lg2,Cxcl10,Lgals3,Cxcl11,Ccl11,Cd80,Cxcl9,Ccl2,Ccl17,Il11,Il7,Tnfsf13b,Tnfsf12,Ccl8,Il27,Il1b,Ccl7,Il33,Ccl1,Tnfsf9,</a:t>
            </a:r>
            <a:br>
              <a:rPr lang="en-US" sz="1400" dirty="0"/>
            </a:br>
            <a:r>
              <a:rPr lang="en-US" sz="1400" dirty="0"/>
              <a:t>Spp1,Il1rn,Tnfsf4,Tgfb2,Il1a,Cx3cl1,Il15,Cxcl16,Il12b,Cxcl1,Cxcl12,Itgam and </a:t>
            </a:r>
            <a:r>
              <a:rPr lang="en-US" sz="1400" dirty="0" err="1"/>
              <a:t>Pvr</a:t>
            </a:r>
            <a:r>
              <a:rPr lang="en-US" sz="1400" dirty="0"/>
              <a:t>.</a:t>
            </a:r>
          </a:p>
          <a:p>
            <a:pPr lvl="1"/>
            <a:r>
              <a:rPr lang="en-US" b="1" dirty="0"/>
              <a:t>Il21</a:t>
            </a:r>
            <a:r>
              <a:rPr lang="en-US" dirty="0"/>
              <a:t>, </a:t>
            </a:r>
            <a:r>
              <a:rPr lang="en-US" dirty="0" err="1"/>
              <a:t>Tigit</a:t>
            </a:r>
            <a:r>
              <a:rPr lang="en-US" dirty="0"/>
              <a:t>, Il10, </a:t>
            </a:r>
            <a:r>
              <a:rPr lang="en-US" b="1" dirty="0" err="1"/>
              <a:t>Tnf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LID4096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E934670-3A77-D1F5-9CB8-1A2029CA22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4" t="18588" r="33719"/>
          <a:stretch/>
        </p:blipFill>
        <p:spPr>
          <a:xfrm>
            <a:off x="7688580" y="1584960"/>
            <a:ext cx="4503420" cy="527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1645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C3FFBD-F2FC-392D-692A-9A96C8220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C51B27-74EA-04BA-5B41-8375E04F1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u="sng" dirty="0"/>
              <a:t>CD8+ in Tumor vs CD8+ in DLN In Vivo Mice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Bioinformatic Results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B767E-1133-F746-8864-48E4491F5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3980" cy="4351338"/>
          </a:xfrm>
        </p:spPr>
        <p:txBody>
          <a:bodyPr/>
          <a:lstStyle/>
          <a:p>
            <a:r>
              <a:rPr lang="en-US" u="sng" dirty="0"/>
              <a:t>Heatmap Receptors of interest:</a:t>
            </a:r>
          </a:p>
          <a:p>
            <a:pPr lvl="1"/>
            <a:r>
              <a:rPr lang="en-US" dirty="0"/>
              <a:t>This heatmap presents the expression of chosen Receptors’ genes from Shai </a:t>
            </a:r>
            <a:r>
              <a:rPr lang="en-US" dirty="0" err="1"/>
              <a:t>Dulberg’s</a:t>
            </a:r>
            <a:r>
              <a:rPr lang="en-US" dirty="0"/>
              <a:t> Ligands-Receptors gene list.</a:t>
            </a:r>
          </a:p>
          <a:p>
            <a:pPr lvl="1"/>
            <a:r>
              <a:rPr lang="en-US" sz="1400" dirty="0"/>
              <a:t>Selplg,Cd247,Cd40,Il10ra,Cd274,</a:t>
            </a:r>
            <a:br>
              <a:rPr lang="en-US" sz="1400" dirty="0"/>
            </a:br>
            <a:r>
              <a:rPr lang="en-US" sz="1400" dirty="0"/>
              <a:t>C3ar1,Tnfrsf21,Tnfrsf1a,Pvr and Csf1r</a:t>
            </a:r>
          </a:p>
          <a:p>
            <a:pPr lvl="1"/>
            <a:r>
              <a:rPr lang="en-US" b="1" dirty="0" err="1"/>
              <a:t>Selplg</a:t>
            </a:r>
            <a:r>
              <a:rPr lang="en-US" dirty="0"/>
              <a:t>, </a:t>
            </a:r>
            <a:r>
              <a:rPr lang="en-US" b="1" dirty="0"/>
              <a:t>Tnfrsf1a</a:t>
            </a:r>
            <a:r>
              <a:rPr lang="en-US" dirty="0"/>
              <a:t> and </a:t>
            </a:r>
            <a:r>
              <a:rPr lang="en-US" dirty="0" err="1"/>
              <a:t>Pvr</a:t>
            </a:r>
            <a:r>
              <a:rPr lang="en-US" dirty="0"/>
              <a:t>.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7DAE8B6-0CEE-3092-0471-8C18690B2A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04" t="18628" r="33229"/>
          <a:stretch/>
        </p:blipFill>
        <p:spPr>
          <a:xfrm>
            <a:off x="6883400" y="1587500"/>
            <a:ext cx="44704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66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84F3B-3CFD-43E0-3B20-FFCC1672F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DCs in Tumor vs DCs in DLN In Vivo Mice</a:t>
            </a:r>
            <a:br>
              <a:rPr lang="en-US" dirty="0"/>
            </a:br>
            <a:r>
              <a:rPr lang="en-US" dirty="0">
                <a:solidFill>
                  <a:srgbClr val="0070C0"/>
                </a:solidFill>
              </a:rPr>
              <a:t>Bench Results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92E59-514A-C86B-1849-3BB870218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294120" cy="4351338"/>
          </a:xfrm>
        </p:spPr>
        <p:txBody>
          <a:bodyPr/>
          <a:lstStyle/>
          <a:p>
            <a:r>
              <a:rPr lang="en-US" dirty="0"/>
              <a:t>There are more dead tumor cells in CD8+ T cells licensed with </a:t>
            </a:r>
            <a:r>
              <a:rPr lang="en-US" dirty="0" err="1"/>
              <a:t>MoDC</a:t>
            </a:r>
            <a:r>
              <a:rPr lang="en-US" dirty="0"/>
              <a:t> than in CD8+ T cells primed with </a:t>
            </a:r>
            <a:r>
              <a:rPr lang="en-US" dirty="0" err="1"/>
              <a:t>cDC</a:t>
            </a:r>
            <a:r>
              <a:rPr lang="en-US" dirty="0"/>
              <a:t>.</a:t>
            </a:r>
          </a:p>
          <a:p>
            <a:r>
              <a:rPr lang="en-US" dirty="0"/>
              <a:t>The abundance of </a:t>
            </a:r>
            <a:r>
              <a:rPr lang="en-US" dirty="0" err="1"/>
              <a:t>MoDCs</a:t>
            </a:r>
            <a:r>
              <a:rPr lang="en-US" dirty="0"/>
              <a:t> is greater</a:t>
            </a:r>
          </a:p>
          <a:p>
            <a:pPr marL="0" indent="0">
              <a:buNone/>
            </a:pPr>
            <a:r>
              <a:rPr lang="en-US" dirty="0"/>
              <a:t>in the tumor than in the DLN, where</a:t>
            </a:r>
          </a:p>
          <a:p>
            <a:pPr marL="0" indent="0">
              <a:buNone/>
            </a:pPr>
            <a:r>
              <a:rPr lang="en-US" dirty="0" err="1"/>
              <a:t>cDCs</a:t>
            </a:r>
            <a:r>
              <a:rPr lang="en-US" dirty="0"/>
              <a:t> are more abundant.</a:t>
            </a:r>
          </a:p>
          <a:p>
            <a:endParaRPr lang="LID4096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95C865-37FC-23DE-0FE9-B3C0EBEE6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4044" y="1143188"/>
            <a:ext cx="3397956" cy="48531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F4804B-99A8-D600-6652-8E58EB623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112" y="3566160"/>
            <a:ext cx="2637475" cy="292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426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84F3B-3CFD-43E0-3B20-FFCC1672F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DCs in Tumor vs DCs in DLN In Vivo Mice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Bioinformatic Results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92E59-514A-C86B-1849-3BB870218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PCA Plot</a:t>
            </a:r>
          </a:p>
          <a:p>
            <a:endParaRPr lang="en-US" u="sng" dirty="0"/>
          </a:p>
          <a:p>
            <a:endParaRPr lang="en-US" u="sng" dirty="0"/>
          </a:p>
          <a:p>
            <a:endParaRPr lang="en-US" u="sng" dirty="0"/>
          </a:p>
          <a:p>
            <a:endParaRPr lang="en-US" u="sng" dirty="0"/>
          </a:p>
          <a:p>
            <a:endParaRPr lang="en-US" u="sng" dirty="0"/>
          </a:p>
          <a:p>
            <a:pPr marL="0" indent="0">
              <a:buNone/>
            </a:pPr>
            <a:endParaRPr lang="LID4096" u="sng" dirty="0"/>
          </a:p>
          <a:p>
            <a:endParaRPr lang="LID4096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FD81E9E-AD29-E3E2-3631-C98B873548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t="18588" r="21624"/>
          <a:stretch/>
        </p:blipFill>
        <p:spPr>
          <a:xfrm>
            <a:off x="2518689" y="1696866"/>
            <a:ext cx="7350140" cy="516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435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84F3B-3CFD-43E0-3B20-FFCC1672F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u="sng" dirty="0"/>
              <a:t>Pan DCs in Tumor vs Pan DCs in DLN In Vivo Mice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Bioinformatic Results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92E59-514A-C86B-1849-3BB870218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420" y="1814194"/>
            <a:ext cx="5322570" cy="4860925"/>
          </a:xfrm>
        </p:spPr>
        <p:txBody>
          <a:bodyPr>
            <a:normAutofit/>
          </a:bodyPr>
          <a:lstStyle/>
          <a:p>
            <a:r>
              <a:rPr lang="en-US" u="sng" dirty="0"/>
              <a:t>Volcano plot DCs in Tumor vs DCs in DLN:</a:t>
            </a:r>
            <a:endParaRPr lang="en-US" dirty="0"/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Labeled the following list of interest genes: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"Il27","Il1b","Ifi205","Ifit3","Cd40",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"Tnfsf15","Ccl5","Ifit3b","Cxcl10",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"Cxcl2","Ifit2","Tnf","Il12b","Il12a",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"Isg20","Socs3","Ccl4" and "Cxcl1" 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top 10 P-value genes in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logFC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2 or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logFC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&lt; -2 .</a:t>
            </a:r>
            <a:endParaRPr lang="en-US" u="sng" dirty="0"/>
          </a:p>
          <a:p>
            <a:pPr marL="0" indent="0">
              <a:buNone/>
            </a:pPr>
            <a:endParaRPr lang="LID4096" u="sng" dirty="0"/>
          </a:p>
          <a:p>
            <a:endParaRPr lang="LID4096" dirty="0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5BDF7CA3-67B3-CEBB-72AA-35326CF474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18941" r="20875"/>
          <a:stretch/>
        </p:blipFill>
        <p:spPr>
          <a:xfrm>
            <a:off x="5550104" y="2031682"/>
            <a:ext cx="6641896" cy="4766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9183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952AF92-F0C9-69A9-BE76-DAEC2C1B2B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25" t="18588" r="38406" b="-363"/>
          <a:stretch/>
        </p:blipFill>
        <p:spPr>
          <a:xfrm>
            <a:off x="8377238" y="1418828"/>
            <a:ext cx="3814762" cy="54391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184F3B-3CFD-43E0-3B20-FFCC1672F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DCs in Tumor vs DCs in DLN In Vivo Mice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Bioinformatic Results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92E59-514A-C86B-1849-3BB870218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43400" cy="4351338"/>
          </a:xfrm>
        </p:spPr>
        <p:txBody>
          <a:bodyPr>
            <a:normAutofit/>
          </a:bodyPr>
          <a:lstStyle/>
          <a:p>
            <a:r>
              <a:rPr lang="en-US" u="sng" dirty="0"/>
              <a:t>Heatmap of All Differentially Expressed Genes (DEG) DCs in Tumor vs DCs in DLN:</a:t>
            </a:r>
          </a:p>
          <a:p>
            <a:pPr lvl="1"/>
            <a:r>
              <a:rPr lang="en-US" dirty="0"/>
              <a:t>Applied Wald test in </a:t>
            </a:r>
            <a:r>
              <a:rPr lang="en-US" dirty="0" err="1"/>
              <a:t>DESeq</a:t>
            </a:r>
            <a:r>
              <a:rPr lang="en-US" dirty="0"/>
              <a:t> DEG function across both groups.</a:t>
            </a:r>
          </a:p>
          <a:p>
            <a:pPr lvl="1"/>
            <a:r>
              <a:rPr lang="en-US" dirty="0"/>
              <a:t>Then kept only DE genes with </a:t>
            </a:r>
            <a:r>
              <a:rPr lang="en-US" dirty="0" err="1"/>
              <a:t>padj</a:t>
            </a:r>
            <a:r>
              <a:rPr lang="en-US" dirty="0"/>
              <a:t> (FDR) value less than 0.05.</a:t>
            </a:r>
            <a:endParaRPr lang="LID4096" u="sng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5904413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36101-E876-63B0-CD9A-145590196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002BD75-3856-C0EB-9C14-BFDC7034DC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2" t="18628" r="32396"/>
          <a:stretch/>
        </p:blipFill>
        <p:spPr>
          <a:xfrm>
            <a:off x="7099568" y="1222374"/>
            <a:ext cx="5092432" cy="56356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169C3E-7F0F-182F-4142-3AC4F7F58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DCs in Tumor vs DCs in DLN In Vivo Mice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Bioinformatic Results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F6B80-8C43-18C1-1B68-75C30D8C8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718718" cy="4351338"/>
          </a:xfrm>
        </p:spPr>
        <p:txBody>
          <a:bodyPr>
            <a:normAutofit/>
          </a:bodyPr>
          <a:lstStyle/>
          <a:p>
            <a:r>
              <a:rPr lang="en-US" u="sng" dirty="0"/>
              <a:t>Heatmap of Transcription Factors (TFs) of interest:</a:t>
            </a:r>
          </a:p>
          <a:p>
            <a:pPr lvl="1"/>
            <a:r>
              <a:rPr lang="en-US" dirty="0"/>
              <a:t>This heatmap presents the expression of chosen TFs’ genes from Shai </a:t>
            </a:r>
            <a:r>
              <a:rPr lang="en-US" dirty="0" err="1"/>
              <a:t>Dulberg’s</a:t>
            </a:r>
            <a:r>
              <a:rPr lang="en-US" dirty="0"/>
              <a:t> Mouse TFs gene list.</a:t>
            </a:r>
          </a:p>
          <a:p>
            <a:pPr lvl="1"/>
            <a:r>
              <a:rPr lang="en-US" sz="1400" dirty="0"/>
              <a:t>Hes6,Prr12,Tcf3,Bmyc,Foxk1,</a:t>
            </a:r>
            <a:br>
              <a:rPr lang="en-US" sz="1400" dirty="0"/>
            </a:br>
            <a:r>
              <a:rPr lang="en-US" sz="1400" dirty="0"/>
              <a:t>Zfp362,Akap8l,Zfp512b,Tcf4,Phf1,Rxrb,Cbx2,Cebpb,Rbpj,Nfxl1,Eea1,</a:t>
            </a:r>
            <a:br>
              <a:rPr lang="en-US" sz="1400" dirty="0"/>
            </a:br>
            <a:r>
              <a:rPr lang="en-US" sz="1400" dirty="0"/>
              <a:t>Batf2,Zfp703,Fosl2,Hif1a,Mbnl2,</a:t>
            </a:r>
            <a:br>
              <a:rPr lang="en-US" sz="1400" dirty="0"/>
            </a:br>
            <a:r>
              <a:rPr lang="en-US" sz="1400" dirty="0"/>
              <a:t>Creb5,Jdp2,Msantd3,Nfe2l2,</a:t>
            </a:r>
            <a:br>
              <a:rPr lang="en-US" sz="1400" dirty="0"/>
            </a:br>
            <a:r>
              <a:rPr lang="en-US" sz="1400" dirty="0"/>
              <a:t>Zfp503,Mitf,Cebpd,Kcmf1,Irf7 and Crem.</a:t>
            </a:r>
          </a:p>
          <a:p>
            <a:pPr lvl="1"/>
            <a:r>
              <a:rPr lang="en-US" b="1" dirty="0"/>
              <a:t>Hif1a</a:t>
            </a:r>
            <a:r>
              <a:rPr lang="en-US" dirty="0"/>
              <a:t> and Irf7.</a:t>
            </a:r>
          </a:p>
          <a:p>
            <a:pPr marL="0" indent="0">
              <a:buNone/>
            </a:pP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38525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0B074-B6CE-D32F-093F-0F8D4E9A1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5DDA6804-4D40-8791-FACA-5A206F410A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6" t="18628" r="33021"/>
          <a:stretch/>
        </p:blipFill>
        <p:spPr>
          <a:xfrm>
            <a:off x="7200900" y="1229450"/>
            <a:ext cx="4991100" cy="56285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6FC15B-7138-BBC1-3992-B2FF55F97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DCs in Tumor vs DCs in DLN In Vivo Mice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Bioinformatic Results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5FC3B-D438-1C6E-FA25-B568B1563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u="sng" dirty="0"/>
              <a:t>Heatmap Ligands of interest:</a:t>
            </a:r>
          </a:p>
          <a:p>
            <a:pPr lvl="1"/>
            <a:r>
              <a:rPr lang="en-US" dirty="0"/>
              <a:t>This heatmap presents the expression of chosen Ligands’ genes from Shai </a:t>
            </a:r>
            <a:r>
              <a:rPr lang="en-US" dirty="0" err="1"/>
              <a:t>Dulberg’s</a:t>
            </a:r>
            <a:r>
              <a:rPr lang="en-US" dirty="0"/>
              <a:t> Ligands-Receptors gene list.</a:t>
            </a:r>
          </a:p>
          <a:p>
            <a:pPr lvl="1"/>
            <a:r>
              <a:rPr lang="en-US" sz="1400" dirty="0"/>
              <a:t>Ccl17,Tnfsf8,Il12b,Icam5,Cx3cl1,</a:t>
            </a:r>
            <a:br>
              <a:rPr lang="en-US" sz="1400" dirty="0"/>
            </a:br>
            <a:r>
              <a:rPr lang="en-US" sz="1400" dirty="0"/>
              <a:t>Cd28,Cd6,Icosl,Selplg,Tnfsf11,</a:t>
            </a:r>
            <a:br>
              <a:rPr lang="en-US" sz="1400" dirty="0"/>
            </a:br>
            <a:r>
              <a:rPr lang="en-US" sz="1400" dirty="0"/>
              <a:t>Cd200,Xcl1,Pglyrp1,Il16,Cxcl5,</a:t>
            </a:r>
            <a:br>
              <a:rPr lang="en-US" sz="1400" dirty="0"/>
            </a:br>
            <a:r>
              <a:rPr lang="en-US" sz="1400" dirty="0"/>
              <a:t>Cxcl12,Ccl11,Ccl1,Ccl12,Osm,Ccl7,</a:t>
            </a:r>
            <a:br>
              <a:rPr lang="en-US" sz="1400" dirty="0"/>
            </a:br>
            <a:r>
              <a:rPr lang="en-US" sz="1400" dirty="0"/>
              <a:t>Ccl2,Tnfsf14,Itgam,Cxcl10,Il10,</a:t>
            </a:r>
            <a:br>
              <a:rPr lang="en-US" sz="1400" dirty="0"/>
            </a:br>
            <a:r>
              <a:rPr lang="en-US" sz="1400" dirty="0"/>
              <a:t>Cd274,Itgb2,Tnfsf12,Cxcl11,Tnf,</a:t>
            </a:r>
            <a:br>
              <a:rPr lang="en-US" sz="1400" dirty="0"/>
            </a:br>
            <a:r>
              <a:rPr lang="en-US" sz="1400" dirty="0"/>
              <a:t>Il1rn,Grn,Cxcl2 and Lgals3.</a:t>
            </a:r>
          </a:p>
          <a:p>
            <a:pPr lvl="1"/>
            <a:r>
              <a:rPr lang="en-US" b="1" dirty="0" err="1"/>
              <a:t>Tnf</a:t>
            </a:r>
            <a:r>
              <a:rPr lang="en-US" dirty="0"/>
              <a:t>, </a:t>
            </a:r>
            <a:r>
              <a:rPr lang="en-US" b="1" dirty="0"/>
              <a:t>Il10</a:t>
            </a:r>
            <a:r>
              <a:rPr lang="en-US" dirty="0"/>
              <a:t>, Cxcl10.</a:t>
            </a:r>
          </a:p>
        </p:txBody>
      </p:sp>
    </p:spTree>
    <p:extLst>
      <p:ext uri="{BB962C8B-B14F-4D97-AF65-F5344CB8AC3E}">
        <p14:creationId xmlns:p14="http://schemas.microsoft.com/office/powerpoint/2010/main" val="3155786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6F2EF-8C48-0E19-2CEC-79802C09C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01C6FB9-B597-F9AB-A03F-E16D9C65F1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41" t="18431" r="32708"/>
          <a:stretch/>
        </p:blipFill>
        <p:spPr>
          <a:xfrm>
            <a:off x="7167107" y="1235074"/>
            <a:ext cx="5028193" cy="562292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2EBE5D-0279-8D7C-8CA5-5A102B453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DCs in Tumor vs DCs in DLN In Vivo Mice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Bioinformatic Results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00D7F7-3A41-9378-7122-AEA8BF26BE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40300" cy="4351338"/>
          </a:xfrm>
        </p:spPr>
        <p:txBody>
          <a:bodyPr/>
          <a:lstStyle/>
          <a:p>
            <a:r>
              <a:rPr lang="en-US" u="sng" dirty="0"/>
              <a:t>Heatmap Receptors of interest:</a:t>
            </a:r>
          </a:p>
          <a:p>
            <a:pPr lvl="1"/>
            <a:r>
              <a:rPr lang="en-US" dirty="0"/>
              <a:t>This heatmap presents the expression of chosen Receptors’ genes from Shai </a:t>
            </a:r>
            <a:r>
              <a:rPr lang="en-US" dirty="0" err="1"/>
              <a:t>Dulberg’s</a:t>
            </a:r>
            <a:r>
              <a:rPr lang="en-US" dirty="0"/>
              <a:t> Ligands-Receptors gene list.</a:t>
            </a:r>
          </a:p>
          <a:p>
            <a:pPr lvl="1"/>
            <a:r>
              <a:rPr lang="pt-BR" sz="1400" dirty="0"/>
              <a:t>Cx3cr1, Selplg, Il15ra,Cd28,Cd247,Csf1r,C3ar1,</a:t>
            </a:r>
            <a:br>
              <a:rPr lang="pt-BR" sz="1400" dirty="0"/>
            </a:br>
            <a:r>
              <a:rPr lang="pt-BR" sz="1400" dirty="0"/>
              <a:t>Tnfrsf21,Cd274,Tnfrsf1a and Cxcr4</a:t>
            </a:r>
          </a:p>
          <a:p>
            <a:pPr lvl="1"/>
            <a:r>
              <a:rPr lang="pt-BR" b="1" dirty="0"/>
              <a:t>Cxcr4</a:t>
            </a:r>
            <a:r>
              <a:rPr lang="pt-B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092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79D9DE-3FAD-1ADF-7FF9-4BC96DBA4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310" y="2320131"/>
            <a:ext cx="5057775" cy="33623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BA8059-DD62-FAC6-9A7A-5AB5FEEC6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Conventional Dendritic Cells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68646E-CAE8-B1C6-1DA5-6751CC2A3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1411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cDCs</a:t>
            </a:r>
            <a:r>
              <a:rPr lang="en-US" dirty="0"/>
              <a:t> originate from a specialized lineage of precursor cells in the bone marrow.</a:t>
            </a:r>
          </a:p>
          <a:p>
            <a:r>
              <a:rPr lang="en-US" dirty="0"/>
              <a:t>Divided into cDC1 and cDC2 subtypes based on expression markers (CD141, CD103, CD11b).</a:t>
            </a:r>
          </a:p>
          <a:p>
            <a:r>
              <a:rPr lang="en-US" b="1" dirty="0"/>
              <a:t>cDC1</a:t>
            </a:r>
            <a:r>
              <a:rPr lang="en-US" dirty="0"/>
              <a:t> is specialized in cross-presentation to CD8+ T cells, contributing to cytotoxic responses.</a:t>
            </a:r>
          </a:p>
          <a:p>
            <a:r>
              <a:rPr lang="en-US" b="1" dirty="0"/>
              <a:t>cDC2</a:t>
            </a:r>
            <a:r>
              <a:rPr lang="en-US" dirty="0"/>
              <a:t> is involved in presenting antigens to CD4+ T cells, crucial for orchestrating adaptive immune responses.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85873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6D1A5-A2CC-8212-629F-4A3C5C84E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9669B-5C1E-DC3A-C6ED-5171892B1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813"/>
            <a:ext cx="10515600" cy="1325563"/>
          </a:xfrm>
        </p:spPr>
        <p:txBody>
          <a:bodyPr/>
          <a:lstStyle/>
          <a:p>
            <a:pPr algn="ctr"/>
            <a:r>
              <a:rPr lang="en-US" b="1" u="sng" dirty="0"/>
              <a:t>Motivation</a:t>
            </a:r>
            <a:br>
              <a:rPr lang="en-US" b="1" u="sng" dirty="0"/>
            </a:br>
            <a:r>
              <a:rPr lang="en-US" b="1" u="sng" dirty="0" err="1"/>
              <a:t>MoDC</a:t>
            </a:r>
            <a:r>
              <a:rPr lang="en-US" b="1" u="sng" dirty="0"/>
              <a:t>/</a:t>
            </a:r>
            <a:r>
              <a:rPr lang="en-US" b="1" u="sng" dirty="0" err="1"/>
              <a:t>cDC</a:t>
            </a:r>
            <a:r>
              <a:rPr lang="en-US" b="1" u="sng" dirty="0"/>
              <a:t> In Vitro Experiments</a:t>
            </a:r>
            <a:endParaRPr lang="LID4096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36D5F-57CE-E7A1-5B72-75402A31E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8376"/>
            <a:ext cx="10637520" cy="4793933"/>
          </a:xfrm>
        </p:spPr>
        <p:txBody>
          <a:bodyPr>
            <a:normAutofit/>
          </a:bodyPr>
          <a:lstStyle/>
          <a:p>
            <a:r>
              <a:rPr lang="en-US" dirty="0"/>
              <a:t>What are the transcriptomic differences between </a:t>
            </a:r>
            <a:r>
              <a:rPr lang="en-US" dirty="0" err="1"/>
              <a:t>MoDCs</a:t>
            </a:r>
            <a:r>
              <a:rPr lang="en-US" dirty="0"/>
              <a:t> after 6H treatment of LPS vs Naïve </a:t>
            </a:r>
            <a:r>
              <a:rPr lang="en-US" dirty="0" err="1"/>
              <a:t>MoDCs</a:t>
            </a:r>
            <a:r>
              <a:rPr lang="en-US" dirty="0"/>
              <a:t>?</a:t>
            </a:r>
          </a:p>
          <a:p>
            <a:r>
              <a:rPr lang="en-US" dirty="0"/>
              <a:t>What are the transcriptomic differences between </a:t>
            </a:r>
            <a:r>
              <a:rPr lang="en-US" dirty="0" err="1"/>
              <a:t>cDCs</a:t>
            </a:r>
            <a:r>
              <a:rPr lang="en-US" dirty="0"/>
              <a:t> after 6H treatment of LPS vs Naïve </a:t>
            </a:r>
            <a:r>
              <a:rPr lang="en-US" dirty="0" err="1"/>
              <a:t>cDCs</a:t>
            </a:r>
            <a:r>
              <a:rPr lang="en-US" dirty="0"/>
              <a:t>?</a:t>
            </a:r>
          </a:p>
          <a:p>
            <a:r>
              <a:rPr lang="en-US" dirty="0"/>
              <a:t>What are the transcriptomic differences between </a:t>
            </a:r>
            <a:r>
              <a:rPr lang="en-US" dirty="0" err="1"/>
              <a:t>MoDC</a:t>
            </a:r>
            <a:r>
              <a:rPr lang="en-US" dirty="0"/>
              <a:t> 6H/Naive and </a:t>
            </a:r>
            <a:r>
              <a:rPr lang="en-US" dirty="0" err="1"/>
              <a:t>cDC</a:t>
            </a:r>
            <a:r>
              <a:rPr lang="en-US" dirty="0"/>
              <a:t> 6H/Naive?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302071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84F3B-3CFD-43E0-3B20-FFCC1672F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err="1"/>
              <a:t>MoDC</a:t>
            </a:r>
            <a:r>
              <a:rPr lang="en-US" b="1" u="sng" dirty="0"/>
              <a:t> Activated vs Naive In Vitro Mice</a:t>
            </a:r>
            <a:br>
              <a:rPr lang="en-US" dirty="0"/>
            </a:br>
            <a:r>
              <a:rPr lang="en-US" dirty="0">
                <a:solidFill>
                  <a:srgbClr val="0070C0"/>
                </a:solidFill>
              </a:rPr>
              <a:t>Bench Results</a:t>
            </a:r>
            <a:endParaRPr lang="LID4096" dirty="0">
              <a:solidFill>
                <a:srgbClr val="00B050"/>
              </a:solidFill>
            </a:endParaRPr>
          </a:p>
        </p:txBody>
      </p:sp>
      <p:pic>
        <p:nvPicPr>
          <p:cNvPr id="5" name="Content Placeholder 4" descr="A graph of a patient's growth&#10;&#10;Description automatically generated with medium confidence">
            <a:extLst>
              <a:ext uri="{FF2B5EF4-FFF2-40B4-BE49-F238E27FC236}">
                <a16:creationId xmlns:a16="http://schemas.microsoft.com/office/drawing/2014/main" id="{DA06ED83-954F-9A2A-9E14-71D103572A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3619" y="2060517"/>
            <a:ext cx="4354551" cy="337030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BF4874-F76F-E3F0-B79E-3352E8458C4D}"/>
              </a:ext>
            </a:extLst>
          </p:cNvPr>
          <p:cNvSpPr txBox="1"/>
          <p:nvPr/>
        </p:nvSpPr>
        <p:spPr>
          <a:xfrm>
            <a:off x="959005" y="1839951"/>
            <a:ext cx="623353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After treatment with LPS for 6H and 24H, there’s a rise in expression of activation markers (CD86, CD40) of the </a:t>
            </a:r>
            <a:r>
              <a:rPr lang="en-US" sz="2800" dirty="0" err="1"/>
              <a:t>moDCs</a:t>
            </a:r>
            <a:r>
              <a:rPr lang="en-US" sz="2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After wash, the expression of the activation markers decreased.</a:t>
            </a:r>
            <a:endParaRPr lang="LID4096" sz="2800" dirty="0"/>
          </a:p>
        </p:txBody>
      </p:sp>
    </p:spTree>
    <p:extLst>
      <p:ext uri="{BB962C8B-B14F-4D97-AF65-F5344CB8AC3E}">
        <p14:creationId xmlns:p14="http://schemas.microsoft.com/office/powerpoint/2010/main" val="15707976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C4EAD-48CD-5ED7-B31D-B871B10AD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CB6C8-460D-5CBE-6BBC-7BBEA1B05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err="1"/>
              <a:t>MoDC</a:t>
            </a:r>
            <a:r>
              <a:rPr lang="en-US" b="1" u="sng" dirty="0"/>
              <a:t> Activated vs Naive In Vitro Mice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Bioinformatic Results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8BF50-3DEE-3646-3EB2-57881812ED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PCA Plot</a:t>
            </a:r>
          </a:p>
          <a:p>
            <a:endParaRPr lang="en-US" u="sng" dirty="0"/>
          </a:p>
          <a:p>
            <a:endParaRPr lang="en-US" u="sng" dirty="0"/>
          </a:p>
          <a:p>
            <a:pPr marL="0" indent="0">
              <a:buNone/>
            </a:pPr>
            <a:endParaRPr lang="LID4096" u="sng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EBBA78A3-8D3D-CBE8-1A4A-D1BC895D32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18628" r="21979"/>
          <a:stretch/>
        </p:blipFill>
        <p:spPr>
          <a:xfrm>
            <a:off x="3873500" y="1587500"/>
            <a:ext cx="74803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351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F6EEA5E-4F02-8B2C-D2BD-904007E55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8FE70D-DA48-F724-9AE0-83B281B6C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err="1"/>
              <a:t>MoDC</a:t>
            </a:r>
            <a:r>
              <a:rPr lang="en-US" b="1" u="sng" dirty="0"/>
              <a:t> Activated vs Naive In Vitro Mice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Bioinformatic Results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4FBC123F-3CFE-A0DD-034F-A03B88B74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5269230" cy="4351338"/>
          </a:xfrm>
        </p:spPr>
        <p:txBody>
          <a:bodyPr>
            <a:normAutofit/>
          </a:bodyPr>
          <a:lstStyle/>
          <a:p>
            <a:r>
              <a:rPr lang="en-US" u="sng" dirty="0"/>
              <a:t>Volcano Plot 6H Treatment vs Naive:</a:t>
            </a:r>
          </a:p>
          <a:p>
            <a:pPr lvl="1"/>
            <a:r>
              <a:rPr lang="en-US" dirty="0"/>
              <a:t>Labeled the following list of interest genes:</a:t>
            </a:r>
            <a:br>
              <a:rPr lang="en-US" dirty="0"/>
            </a:br>
            <a:r>
              <a:rPr lang="fr-FR" dirty="0"/>
              <a:t>"Il27","Il1b","Ifi205","Ifit3","Cd40",</a:t>
            </a:r>
            <a:br>
              <a:rPr lang="fr-FR" dirty="0"/>
            </a:br>
            <a:r>
              <a:rPr lang="fr-FR" dirty="0"/>
              <a:t>"Tnfsf15","Ccl5","Ifit3b","Cxcl10",</a:t>
            </a:r>
            <a:br>
              <a:rPr lang="fr-FR" dirty="0"/>
            </a:br>
            <a:r>
              <a:rPr lang="fr-FR" dirty="0"/>
              <a:t>"Cxcl2","Ifit2","Tnf","Il12b","Il12a",</a:t>
            </a:r>
            <a:br>
              <a:rPr lang="fr-FR" dirty="0"/>
            </a:br>
            <a:r>
              <a:rPr lang="fr-FR" dirty="0"/>
              <a:t>"Isg20","Socs3","Ccl4" and "Cxcl1".</a:t>
            </a:r>
          </a:p>
          <a:p>
            <a:pPr lvl="1"/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top 10 P-value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genes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logFC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2 or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logFC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&lt; -2.</a:t>
            </a:r>
            <a:br>
              <a:rPr lang="fr-FR" dirty="0"/>
            </a:br>
            <a:br>
              <a:rPr lang="fr-FR" dirty="0"/>
            </a:br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B0BF923-728B-568E-0D3D-3105E6CF9D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18765" r="21157"/>
          <a:stretch/>
        </p:blipFill>
        <p:spPr>
          <a:xfrm>
            <a:off x="5243239" y="1690688"/>
            <a:ext cx="6948761" cy="502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733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F6E328-B326-FC73-7015-4DC6880FB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B5D58BA-1220-C810-077C-946422B7DD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3" t="22145" r="36771" b="3934"/>
          <a:stretch/>
        </p:blipFill>
        <p:spPr>
          <a:xfrm>
            <a:off x="7874712" y="1414462"/>
            <a:ext cx="4317288" cy="54435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1DEE83-55E2-7AD1-EEE7-6DA4A7C75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err="1"/>
              <a:t>MoDC</a:t>
            </a:r>
            <a:r>
              <a:rPr lang="en-US" b="1" u="sng" dirty="0"/>
              <a:t> Activated vs Naive In Vitro Mice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Bioinformatic Results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D404FB-4579-F821-B3E7-C9ADAEDFD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10100" cy="4351338"/>
          </a:xfrm>
        </p:spPr>
        <p:txBody>
          <a:bodyPr>
            <a:normAutofit/>
          </a:bodyPr>
          <a:lstStyle/>
          <a:p>
            <a:r>
              <a:rPr lang="en-US" u="sng" dirty="0"/>
              <a:t>Heatmap of All Differentially Expressed Genes (DEG):</a:t>
            </a:r>
          </a:p>
          <a:p>
            <a:pPr lvl="1"/>
            <a:r>
              <a:rPr lang="en-US" dirty="0"/>
              <a:t>Applied Wald test in </a:t>
            </a:r>
            <a:r>
              <a:rPr lang="en-US" dirty="0" err="1"/>
              <a:t>DESeq</a:t>
            </a:r>
            <a:r>
              <a:rPr lang="en-US" dirty="0"/>
              <a:t> DEG function across both groups.</a:t>
            </a:r>
          </a:p>
          <a:p>
            <a:pPr lvl="1"/>
            <a:r>
              <a:rPr lang="en-US" dirty="0"/>
              <a:t>Then kept only DE genes with </a:t>
            </a:r>
            <a:r>
              <a:rPr lang="en-US" dirty="0" err="1"/>
              <a:t>padj</a:t>
            </a:r>
            <a:r>
              <a:rPr lang="en-US" dirty="0"/>
              <a:t> (FDR) value less than 0.05.</a:t>
            </a:r>
            <a:endParaRPr lang="LID4096" u="sng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972033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F852EB-C30E-1164-2D31-92ABE9DE7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B39954A-1F29-190F-B520-671B0A4411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6" t="18431" r="32500"/>
          <a:stretch/>
        </p:blipFill>
        <p:spPr>
          <a:xfrm>
            <a:off x="7264402" y="1463577"/>
            <a:ext cx="4927598" cy="53944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D04600-7271-57CC-055F-4AADA7B16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err="1"/>
              <a:t>MoDC</a:t>
            </a:r>
            <a:r>
              <a:rPr lang="en-US" b="1" u="sng" dirty="0"/>
              <a:t> Activated vs Naive In Vitro Mice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Bioinformatic Results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C7F5E-5FAF-60BC-0CD2-222813658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53716" cy="4351338"/>
          </a:xfrm>
        </p:spPr>
        <p:txBody>
          <a:bodyPr>
            <a:noAutofit/>
          </a:bodyPr>
          <a:lstStyle/>
          <a:p>
            <a:r>
              <a:rPr lang="en-US" sz="2400" u="sng" dirty="0"/>
              <a:t>Heatmap of Transcription Factors (TFs) of interest:</a:t>
            </a:r>
          </a:p>
          <a:p>
            <a:pPr lvl="1"/>
            <a:r>
              <a:rPr lang="en-US" dirty="0"/>
              <a:t>This heatmap presents the expression of chosen TFs’ genes from Shai </a:t>
            </a:r>
            <a:r>
              <a:rPr lang="en-US" dirty="0" err="1"/>
              <a:t>Dulberg’s</a:t>
            </a:r>
            <a:r>
              <a:rPr lang="en-US" dirty="0"/>
              <a:t> Mouse TFs gene list.</a:t>
            </a:r>
          </a:p>
          <a:p>
            <a:pPr lvl="1"/>
            <a:r>
              <a:rPr lang="en-US" sz="1400" dirty="0"/>
              <a:t>Cebpd,Nfix,Hif1a,Fosl2,Plscr1,Six1,Stat3,Nr4a3,Mxd1,Irf7,Rbpj,Eea1,Atf3,Etv6,Kcmf1,Irf5,Crem,Zfp503,Zfp703,Zfand5,E2f8,Nfe2l2,Mitf,</a:t>
            </a:r>
            <a:br>
              <a:rPr lang="en-US" sz="1400" dirty="0"/>
            </a:br>
            <a:r>
              <a:rPr lang="en-US" sz="1400" dirty="0"/>
              <a:t>Gtf2b,Tcf4,Trafd1,Mbnl2,Nfxl1,</a:t>
            </a:r>
            <a:br>
              <a:rPr lang="en-US" sz="1400" dirty="0"/>
            </a:br>
            <a:r>
              <a:rPr lang="en-US" sz="1400" dirty="0"/>
              <a:t>Pou3f1,Nfe2l1,Cebpb,Msantd3,</a:t>
            </a:r>
            <a:br>
              <a:rPr lang="en-US" sz="1400" dirty="0"/>
            </a:br>
            <a:r>
              <a:rPr lang="en-US" sz="1400" dirty="0"/>
              <a:t>Lhx2,Creb5,Batf2,Nfkb2,Prdm1,</a:t>
            </a:r>
            <a:br>
              <a:rPr lang="en-US" sz="1400" dirty="0"/>
            </a:br>
            <a:r>
              <a:rPr lang="en-US" sz="1400" dirty="0"/>
              <a:t>Fosl1,Jdp2,Tfec,Smyd3,Tcf3,Prr12,</a:t>
            </a:r>
            <a:br>
              <a:rPr lang="en-US" sz="1400" dirty="0"/>
            </a:br>
            <a:r>
              <a:rPr lang="en-US" sz="1400" dirty="0"/>
              <a:t>Foxk1,Cic,Bmyc,Dbp,Rfx1,Usf2,</a:t>
            </a:r>
            <a:br>
              <a:rPr lang="en-US" sz="1400" dirty="0"/>
            </a:br>
            <a:r>
              <a:rPr lang="en-US" sz="1400" dirty="0"/>
              <a:t>Nfatc1,Hes6,Zfp395,Cbx2,Zfp414,</a:t>
            </a:r>
            <a:br>
              <a:rPr lang="en-US" sz="1400" dirty="0"/>
            </a:br>
            <a:r>
              <a:rPr lang="en-US" sz="1400" dirty="0"/>
              <a:t>Zfp362,Fli1,Meis3,Akap8l,Lyl1,</a:t>
            </a:r>
            <a:br>
              <a:rPr lang="en-US" sz="1400" dirty="0"/>
            </a:br>
            <a:r>
              <a:rPr lang="en-US" sz="1400" dirty="0"/>
              <a:t>Zbtb18,Phf1,Zfp652,Tfeb,Rreb1,</a:t>
            </a:r>
            <a:br>
              <a:rPr lang="en-US" sz="1400" dirty="0"/>
            </a:br>
            <a:r>
              <a:rPr lang="en-US" sz="1400" dirty="0"/>
              <a:t>Xpa,Zfp512b and </a:t>
            </a:r>
            <a:r>
              <a:rPr lang="en-US" sz="1400" dirty="0" err="1"/>
              <a:t>Rxrb</a:t>
            </a:r>
            <a:endParaRPr lang="en-US" sz="1400" dirty="0"/>
          </a:p>
          <a:p>
            <a:pPr lvl="1"/>
            <a:r>
              <a:rPr lang="en-US" dirty="0"/>
              <a:t>Nr4a3, </a:t>
            </a:r>
            <a:r>
              <a:rPr lang="en-US" b="1" dirty="0"/>
              <a:t>Prdm1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40091860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95CA89-ED8A-30D1-95E0-CAF67CAD13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DAE37A46-A09D-FC3F-E9BF-CB2439EB1B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92" t="18431" r="32500"/>
          <a:stretch/>
        </p:blipFill>
        <p:spPr>
          <a:xfrm>
            <a:off x="7493000" y="1458044"/>
            <a:ext cx="4699000" cy="539995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14F4BE-387B-F176-34C2-896ED57E9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err="1"/>
              <a:t>MoDC</a:t>
            </a:r>
            <a:r>
              <a:rPr lang="en-US" b="1" u="sng" dirty="0"/>
              <a:t> Activated vs Naive In Vitro Mice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Bioinformatic Results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B367A0-A8B2-70C3-1741-756BF76E3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u="sng" dirty="0"/>
              <a:t>Heatmap Ligands of interest:</a:t>
            </a:r>
          </a:p>
          <a:p>
            <a:pPr lvl="1"/>
            <a:r>
              <a:rPr lang="en-US" dirty="0"/>
              <a:t>This heatmap presents the expression of chosen Ligands’ genes from Shai </a:t>
            </a:r>
            <a:r>
              <a:rPr lang="en-US" dirty="0" err="1"/>
              <a:t>Dulberg’s</a:t>
            </a:r>
            <a:r>
              <a:rPr lang="en-US" dirty="0"/>
              <a:t> Ligands-Receptors gene list.</a:t>
            </a:r>
          </a:p>
          <a:p>
            <a:pPr lvl="1"/>
            <a:r>
              <a:rPr lang="en-US" sz="1400" dirty="0"/>
              <a:t>Cd28,Selplg,Il16,Tnfsf12,Ccl22,Il1a,</a:t>
            </a:r>
            <a:br>
              <a:rPr lang="en-US" sz="1400" dirty="0"/>
            </a:br>
            <a:r>
              <a:rPr lang="en-US" sz="1400" dirty="0"/>
              <a:t>Ccl17,Cd86,Icosl,Cxcl5,Ccl12,Tnfsf9,</a:t>
            </a:r>
            <a:br>
              <a:rPr lang="en-US" sz="1400" dirty="0"/>
            </a:br>
            <a:r>
              <a:rPr lang="en-US" sz="1400" dirty="0"/>
              <a:t>Il1rn,Il1b,Ccl2,Il12b,Tnfsf8,Il33,</a:t>
            </a:r>
            <a:br>
              <a:rPr lang="en-US" sz="1400" dirty="0"/>
            </a:br>
            <a:r>
              <a:rPr lang="en-US" sz="1400" dirty="0"/>
              <a:t>Itgal,Cd200,Itgb1,H2−M3,Itga4,Cxcl2,</a:t>
            </a:r>
            <a:br>
              <a:rPr lang="en-US" sz="1400" dirty="0"/>
            </a:br>
            <a:r>
              <a:rPr lang="en-US" sz="1400" dirty="0"/>
              <a:t>Cd274,Il12a,Il27,Icam1,Osm,Il6,Tnfsf1,</a:t>
            </a:r>
            <a:br>
              <a:rPr lang="en-US" sz="1400" dirty="0"/>
            </a:br>
            <a:r>
              <a:rPr lang="en-US" sz="1400" dirty="0"/>
              <a:t>Il18,Cxcl16,Tnfsf4,Il15,Tnf,Cxcl1,Cxcl10,Cd40,Ccl5,Csf1,Cxcl9 and </a:t>
            </a:r>
            <a:r>
              <a:rPr lang="en-US" sz="1400" dirty="0" err="1"/>
              <a:t>Pvr</a:t>
            </a:r>
            <a:r>
              <a:rPr lang="en-US" sz="1400" dirty="0"/>
              <a:t>.</a:t>
            </a:r>
          </a:p>
          <a:p>
            <a:pPr lvl="1"/>
            <a:r>
              <a:rPr lang="en-US" dirty="0" err="1"/>
              <a:t>Pvr</a:t>
            </a:r>
            <a:r>
              <a:rPr lang="en-US" dirty="0"/>
              <a:t>, Tnfrsf9, </a:t>
            </a:r>
            <a:r>
              <a:rPr lang="en-US" b="1" dirty="0" err="1"/>
              <a:t>Icosl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55058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0EC6E-FDFA-29EB-DDF9-53562D7B32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48D33-E3DD-6D27-6F05-6E0EF8757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err="1"/>
              <a:t>MoDC</a:t>
            </a:r>
            <a:r>
              <a:rPr lang="en-US" b="1" u="sng" dirty="0"/>
              <a:t> Activated vs Naive In Vitro Mice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Bioinformatic Results</a:t>
            </a:r>
            <a:endParaRPr lang="LID4096" dirty="0">
              <a:solidFill>
                <a:srgbClr val="00B050"/>
              </a:solidFill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A62E0565-380E-1915-859B-BDDB05C422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17" t="18431" r="32396"/>
          <a:stretch/>
        </p:blipFill>
        <p:spPr>
          <a:xfrm>
            <a:off x="7569200" y="1471208"/>
            <a:ext cx="4622800" cy="538679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3678E-3F73-5AFE-B12B-3FED62CD0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40300" cy="4351338"/>
          </a:xfrm>
        </p:spPr>
        <p:txBody>
          <a:bodyPr/>
          <a:lstStyle/>
          <a:p>
            <a:r>
              <a:rPr lang="en-US" u="sng" dirty="0"/>
              <a:t>Heatmap Receptors of interest:</a:t>
            </a:r>
          </a:p>
          <a:p>
            <a:pPr lvl="1"/>
            <a:r>
              <a:rPr lang="en-US" dirty="0"/>
              <a:t>This heatmap presents the expression of chosen Receptors’ genes from Shai </a:t>
            </a:r>
            <a:r>
              <a:rPr lang="en-US" dirty="0" err="1"/>
              <a:t>Dulberg’s</a:t>
            </a:r>
            <a:r>
              <a:rPr lang="en-US" dirty="0"/>
              <a:t> Ligands-Receptors gene list.</a:t>
            </a:r>
          </a:p>
          <a:p>
            <a:pPr lvl="1"/>
            <a:r>
              <a:rPr lang="en-US" sz="1400" dirty="0"/>
              <a:t>TCndf2rs4f78,Pvr,Tnfrsf1a,Cd40,</a:t>
            </a:r>
            <a:br>
              <a:rPr lang="en-US" sz="1400" dirty="0"/>
            </a:br>
            <a:r>
              <a:rPr lang="en-US" sz="1400" dirty="0"/>
              <a:t>Il15ra,Cd274,Il10ra,C3ar1,</a:t>
            </a:r>
            <a:br>
              <a:rPr lang="en-US" sz="1400" dirty="0"/>
            </a:br>
            <a:r>
              <a:rPr lang="en-US" sz="1400" dirty="0"/>
              <a:t>SCedl2p8lg,ICl6xr3acr1,Cxcr4,</a:t>
            </a:r>
            <a:br>
              <a:rPr lang="en-US" sz="1400" dirty="0"/>
            </a:br>
            <a:r>
              <a:rPr lang="en-US" sz="1400" dirty="0"/>
              <a:t>Tgfbr1,Csf1r and Tnfrsf21.</a:t>
            </a:r>
          </a:p>
          <a:p>
            <a:pPr lvl="1"/>
            <a:r>
              <a:rPr lang="en-US" b="1" dirty="0"/>
              <a:t>Cd40</a:t>
            </a:r>
            <a:r>
              <a:rPr lang="en-US" dirty="0"/>
              <a:t>, Tnfrsf1a.</a:t>
            </a:r>
          </a:p>
        </p:txBody>
      </p:sp>
    </p:spTree>
    <p:extLst>
      <p:ext uri="{BB962C8B-B14F-4D97-AF65-F5344CB8AC3E}">
        <p14:creationId xmlns:p14="http://schemas.microsoft.com/office/powerpoint/2010/main" val="3535435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0F8019C-5876-050F-4ACC-08DC27D82D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26782-35FC-1824-D47A-0539798F6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err="1"/>
              <a:t>cDC</a:t>
            </a:r>
            <a:r>
              <a:rPr lang="en-US" b="1" u="sng" dirty="0"/>
              <a:t> CD11c Activated vs Naive In Vitro Mice</a:t>
            </a:r>
            <a:br>
              <a:rPr lang="en-US" dirty="0"/>
            </a:br>
            <a:r>
              <a:rPr lang="en-US" dirty="0">
                <a:solidFill>
                  <a:srgbClr val="0070C0"/>
                </a:solidFill>
              </a:rPr>
              <a:t>Bench Results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92238-838B-8F34-46A2-A9B66FAB3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1528387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84F3B-3CFD-43E0-3B20-FFCC1672F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err="1"/>
              <a:t>cDC</a:t>
            </a:r>
            <a:r>
              <a:rPr lang="en-US" b="1" u="sng" dirty="0"/>
              <a:t> CD11c Activated vs Naive In Vitro Mice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Bioinformatic Results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92E59-514A-C86B-1849-3BB870218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PCA Plot</a:t>
            </a:r>
          </a:p>
          <a:p>
            <a:endParaRPr lang="en-US" u="sng" dirty="0"/>
          </a:p>
          <a:p>
            <a:endParaRPr lang="en-US" u="sng" dirty="0"/>
          </a:p>
          <a:p>
            <a:pPr marL="0" indent="0">
              <a:buNone/>
            </a:pPr>
            <a:endParaRPr lang="LID4096" u="sng" dirty="0"/>
          </a:p>
        </p:txBody>
      </p:sp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B0783BAF-F5A5-9FAE-51B8-06D397AAE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3" t="18765" r="22001"/>
          <a:stretch/>
        </p:blipFill>
        <p:spPr>
          <a:xfrm>
            <a:off x="4621530" y="1825625"/>
            <a:ext cx="6732270" cy="4731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500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20D38-AB78-834F-20B6-7F54E297E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Monocyte-Derived Dendritic Cells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D7C39-2BEE-48A7-B4DF-90378D41F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02680" cy="4351338"/>
          </a:xfrm>
        </p:spPr>
        <p:txBody>
          <a:bodyPr/>
          <a:lstStyle/>
          <a:p>
            <a:r>
              <a:rPr lang="en-US" dirty="0" err="1"/>
              <a:t>MoDCs</a:t>
            </a:r>
            <a:r>
              <a:rPr lang="en-US" dirty="0"/>
              <a:t> are derived from circulating </a:t>
            </a:r>
            <a:r>
              <a:rPr lang="en-US" b="1" dirty="0"/>
              <a:t>monocytes</a:t>
            </a:r>
            <a:endParaRPr lang="en-US" dirty="0"/>
          </a:p>
          <a:p>
            <a:r>
              <a:rPr lang="en-US" dirty="0"/>
              <a:t>Which differentiate into </a:t>
            </a:r>
            <a:r>
              <a:rPr lang="en-US" dirty="0" err="1"/>
              <a:t>MoDCs</a:t>
            </a:r>
            <a:r>
              <a:rPr lang="en-US" dirty="0"/>
              <a:t> in response to specific signals in inflammatory or infectious environments.</a:t>
            </a:r>
          </a:p>
          <a:p>
            <a:r>
              <a:rPr lang="en-US" dirty="0" err="1"/>
              <a:t>MoDCs</a:t>
            </a:r>
            <a:r>
              <a:rPr lang="en-US" dirty="0"/>
              <a:t> share functions with </a:t>
            </a:r>
            <a:r>
              <a:rPr lang="en-US" dirty="0" err="1"/>
              <a:t>cDCs</a:t>
            </a:r>
            <a:r>
              <a:rPr lang="en-US" dirty="0"/>
              <a:t>, including antigen presentation and T cell activation.</a:t>
            </a:r>
            <a:endParaRPr lang="LID4096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B43892-F6AB-0016-9E07-D215ECD83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9390" y="2300774"/>
            <a:ext cx="5862610" cy="246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46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AF49264-CFE6-6923-A2A6-4BC5B4210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1B24BE-FB42-7239-50AD-514779826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err="1"/>
              <a:t>cDC</a:t>
            </a:r>
            <a:r>
              <a:rPr lang="en-US" b="1" u="sng" dirty="0"/>
              <a:t> CD11c Activated vs Naive In Vitro Mice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Bioinformatic Results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AEE296BF-4342-5482-F3E2-4FA1F4EF84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25625"/>
            <a:ext cx="5269230" cy="4351338"/>
          </a:xfrm>
        </p:spPr>
        <p:txBody>
          <a:bodyPr>
            <a:normAutofit lnSpcReduction="10000"/>
          </a:bodyPr>
          <a:lstStyle/>
          <a:p>
            <a:r>
              <a:rPr lang="en-US" u="sng" dirty="0"/>
              <a:t>Volcano Plot 6H Treatment vs Naive:</a:t>
            </a:r>
          </a:p>
          <a:p>
            <a:pPr lvl="1"/>
            <a:r>
              <a:rPr lang="en-US" dirty="0"/>
              <a:t>Labeled the following list of interest genes:</a:t>
            </a:r>
            <a:br>
              <a:rPr lang="en-US" dirty="0"/>
            </a:br>
            <a:r>
              <a:rPr lang="fr-FR" dirty="0"/>
              <a:t>"Il27","Il1b","Ifi205","Ifit3","Cd40",</a:t>
            </a:r>
            <a:br>
              <a:rPr lang="fr-FR" dirty="0"/>
            </a:br>
            <a:r>
              <a:rPr lang="fr-FR" dirty="0"/>
              <a:t>"Tnfsf15","Ccl5","Ifit3b","Cxcl10",</a:t>
            </a:r>
            <a:br>
              <a:rPr lang="fr-FR" dirty="0"/>
            </a:br>
            <a:r>
              <a:rPr lang="fr-FR" dirty="0"/>
              <a:t>"Cxcl2","Ifit2","Tnf","Il12b","Il12a",</a:t>
            </a:r>
            <a:br>
              <a:rPr lang="fr-FR" dirty="0"/>
            </a:br>
            <a:r>
              <a:rPr lang="fr-FR" dirty="0"/>
              <a:t>"Isg20","Socs3","Ccl4" and "Cxcl1".</a:t>
            </a:r>
          </a:p>
          <a:p>
            <a:pPr lvl="1"/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top 10 P-value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genes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logFC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2 or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logFC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&lt; -2.</a:t>
            </a:r>
            <a:br>
              <a:rPr lang="fr-FR" dirty="0"/>
            </a:br>
            <a:br>
              <a:rPr lang="fr-FR" dirty="0"/>
            </a:br>
            <a:r>
              <a:rPr lang="fr-FR" dirty="0"/>
              <a:t>(As </a:t>
            </a:r>
            <a:r>
              <a:rPr lang="fr-FR" dirty="0" err="1"/>
              <a:t>previously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</a:t>
            </a:r>
            <a:r>
              <a:rPr lang="fr-FR" dirty="0" err="1"/>
              <a:t>MoDC</a:t>
            </a:r>
            <a:r>
              <a:rPr lang="fr-FR" dirty="0"/>
              <a:t> </a:t>
            </a:r>
            <a:r>
              <a:rPr lang="fr-FR" dirty="0" err="1"/>
              <a:t>Experiment</a:t>
            </a:r>
            <a:r>
              <a:rPr lang="fr-FR" dirty="0"/>
              <a:t>)</a:t>
            </a:r>
            <a:endParaRPr lang="en-US" dirty="0"/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A764595A-6538-9CFA-8439-A04B8CD005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18941" r="20875"/>
          <a:stretch/>
        </p:blipFill>
        <p:spPr>
          <a:xfrm>
            <a:off x="5269230" y="1889470"/>
            <a:ext cx="6922770" cy="496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912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BA21F9-523F-66E4-4BFF-AEF17341D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F74E6-C424-29C4-CB14-381B33901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err="1"/>
              <a:t>MoDC</a:t>
            </a:r>
            <a:r>
              <a:rPr lang="en-US" b="1" u="sng" dirty="0"/>
              <a:t> vs </a:t>
            </a:r>
            <a:r>
              <a:rPr lang="en-US" b="1" u="sng" dirty="0" err="1"/>
              <a:t>cDC</a:t>
            </a:r>
            <a:r>
              <a:rPr lang="en-US" b="1" u="sng" dirty="0"/>
              <a:t> CD11c In Vitro Mice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Bioinformatic Results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724BF9-856E-0268-4537-85C63194C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065020" cy="4351338"/>
          </a:xfrm>
        </p:spPr>
        <p:txBody>
          <a:bodyPr/>
          <a:lstStyle/>
          <a:p>
            <a:r>
              <a:rPr lang="en-US" u="sng" dirty="0"/>
              <a:t>PCA Plot</a:t>
            </a:r>
          </a:p>
          <a:p>
            <a:endParaRPr lang="en-US" u="sng" dirty="0"/>
          </a:p>
          <a:p>
            <a:pPr marL="0" indent="0">
              <a:buNone/>
            </a:pPr>
            <a:endParaRPr lang="LID4096" u="sng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F49BF516-D663-5563-4198-A82078CF13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92" t="18941" r="12625"/>
          <a:stretch/>
        </p:blipFill>
        <p:spPr>
          <a:xfrm>
            <a:off x="2903220" y="2141537"/>
            <a:ext cx="806165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6924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D08F822-B61D-B6F7-774F-8758A2A05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23A99F0-00F5-33C8-E370-6D692B1A42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3" t="18941" r="20875"/>
          <a:stretch/>
        </p:blipFill>
        <p:spPr>
          <a:xfrm>
            <a:off x="5603492" y="2114550"/>
            <a:ext cx="6588507" cy="4743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E810F4-6BD0-9038-F965-4F8E5FB03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err="1"/>
              <a:t>MoDC</a:t>
            </a:r>
            <a:r>
              <a:rPr lang="en-US" b="1" u="sng" dirty="0"/>
              <a:t> vs </a:t>
            </a:r>
            <a:r>
              <a:rPr lang="en-US" b="1" u="sng" dirty="0" err="1"/>
              <a:t>cDC</a:t>
            </a:r>
            <a:r>
              <a:rPr lang="en-US" b="1" u="sng" dirty="0"/>
              <a:t> CD11c In Vitro Mice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Bioinformatic Results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6ED0E-E396-BC4D-DB08-10C2F53027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" y="1965266"/>
            <a:ext cx="5574030" cy="4351338"/>
          </a:xfrm>
        </p:spPr>
        <p:txBody>
          <a:bodyPr/>
          <a:lstStyle/>
          <a:p>
            <a:r>
              <a:rPr lang="en-US" u="sng" dirty="0"/>
              <a:t>Volcano Plot </a:t>
            </a:r>
            <a:r>
              <a:rPr lang="en-US" u="sng" dirty="0" err="1"/>
              <a:t>MoDC</a:t>
            </a:r>
            <a:r>
              <a:rPr lang="en-US" u="sng" dirty="0"/>
              <a:t> Naive Vs </a:t>
            </a:r>
            <a:r>
              <a:rPr lang="en-US" u="sng" dirty="0" err="1"/>
              <a:t>cDC</a:t>
            </a:r>
            <a:r>
              <a:rPr lang="en-US" u="sng" dirty="0"/>
              <a:t> Naive:</a:t>
            </a:r>
            <a:endParaRPr lang="en-US" dirty="0"/>
          </a:p>
          <a:p>
            <a:pPr lvl="1"/>
            <a:r>
              <a:rPr lang="en-US" dirty="0"/>
              <a:t>Labeled the following list of interest genes:</a:t>
            </a:r>
            <a:br>
              <a:rPr lang="en-US" dirty="0"/>
            </a:br>
            <a:r>
              <a:rPr lang="fr-FR" dirty="0"/>
              <a:t>"Il27","Il1b","Ifi205","Ifit3","Cd40",</a:t>
            </a:r>
            <a:br>
              <a:rPr lang="fr-FR" dirty="0"/>
            </a:br>
            <a:r>
              <a:rPr lang="fr-FR" dirty="0"/>
              <a:t>"Tnfsf15","Ccl5","Ifit3b","Cxcl10",</a:t>
            </a:r>
            <a:br>
              <a:rPr lang="fr-FR" dirty="0"/>
            </a:br>
            <a:r>
              <a:rPr lang="fr-FR" dirty="0"/>
              <a:t>"Cxcl2","Ifit2","Tnf","Il12b","Il12a",</a:t>
            </a:r>
            <a:br>
              <a:rPr lang="fr-FR" dirty="0"/>
            </a:br>
            <a:r>
              <a:rPr lang="fr-FR" dirty="0"/>
              <a:t>"Isg20","Socs3","Ccl4" and "Cxcl1" .</a:t>
            </a:r>
          </a:p>
          <a:p>
            <a:pPr lvl="1"/>
            <a:r>
              <a:rPr lang="fr-FR" dirty="0"/>
              <a:t>And Top-10 P-value </a:t>
            </a:r>
            <a:r>
              <a:rPr lang="fr-FR" dirty="0" err="1"/>
              <a:t>genes</a:t>
            </a:r>
            <a:r>
              <a:rPr lang="fr-FR" dirty="0"/>
              <a:t> in </a:t>
            </a:r>
            <a:r>
              <a:rPr lang="fr-FR" dirty="0" err="1"/>
              <a:t>logFC</a:t>
            </a:r>
            <a:r>
              <a:rPr lang="fr-FR" dirty="0"/>
              <a:t> &gt; 2 or </a:t>
            </a:r>
            <a:r>
              <a:rPr lang="fr-FR" dirty="0" err="1"/>
              <a:t>logFC</a:t>
            </a:r>
            <a:r>
              <a:rPr lang="fr-FR" dirty="0"/>
              <a:t> &lt; -2.</a:t>
            </a:r>
          </a:p>
        </p:txBody>
      </p:sp>
    </p:spTree>
    <p:extLst>
      <p:ext uri="{BB962C8B-B14F-4D97-AF65-F5344CB8AC3E}">
        <p14:creationId xmlns:p14="http://schemas.microsoft.com/office/powerpoint/2010/main" val="10630339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306F584-57CB-B9F7-51B6-8D0299071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3E37454-C794-B2E8-3081-0C5E58420F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2" t="18765" r="21157"/>
          <a:stretch/>
        </p:blipFill>
        <p:spPr>
          <a:xfrm>
            <a:off x="5708816" y="1996439"/>
            <a:ext cx="6483184" cy="46998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132C67-2E53-6760-C022-F41820A4A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err="1"/>
              <a:t>MoDC</a:t>
            </a:r>
            <a:r>
              <a:rPr lang="en-US" b="1" u="sng" dirty="0"/>
              <a:t> vs </a:t>
            </a:r>
            <a:r>
              <a:rPr lang="en-US" b="1" u="sng" dirty="0" err="1"/>
              <a:t>cDC</a:t>
            </a:r>
            <a:r>
              <a:rPr lang="en-US" b="1" u="sng" dirty="0"/>
              <a:t> CD11c In Vitro Mice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Bioinformatic Results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FFCB72-710E-5489-158E-119127B64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5290" y="1690688"/>
            <a:ext cx="5680710" cy="4351338"/>
          </a:xfrm>
        </p:spPr>
        <p:txBody>
          <a:bodyPr/>
          <a:lstStyle/>
          <a:p>
            <a:r>
              <a:rPr lang="en-US" u="sng" dirty="0"/>
              <a:t>Volcano Plot </a:t>
            </a:r>
            <a:r>
              <a:rPr lang="en-US" u="sng" dirty="0" err="1"/>
              <a:t>MoDCs</a:t>
            </a:r>
            <a:r>
              <a:rPr lang="en-US" u="sng" dirty="0"/>
              <a:t> 6H Treatment Versus cDCs_6H Treatment:</a:t>
            </a:r>
            <a:endParaRPr lang="en-US" dirty="0"/>
          </a:p>
          <a:p>
            <a:pPr lvl="1"/>
            <a:r>
              <a:rPr lang="en-US" dirty="0"/>
              <a:t>Labeled the following list of interest genes:</a:t>
            </a:r>
            <a:br>
              <a:rPr lang="en-US" dirty="0"/>
            </a:br>
            <a:r>
              <a:rPr lang="fr-FR" dirty="0"/>
              <a:t>"Il27","Il1b","Ifi205","Ifit3","Cd40",</a:t>
            </a:r>
            <a:br>
              <a:rPr lang="fr-FR" dirty="0"/>
            </a:br>
            <a:r>
              <a:rPr lang="fr-FR" dirty="0"/>
              <a:t>"Tnfsf15","Ccl5","Ifit3b","Cxcl10",</a:t>
            </a:r>
            <a:br>
              <a:rPr lang="fr-FR" dirty="0"/>
            </a:br>
            <a:r>
              <a:rPr lang="fr-FR" dirty="0"/>
              <a:t>"Cxcl2","Ifit2","Tnf","Il12b","Il12a",</a:t>
            </a:r>
            <a:br>
              <a:rPr lang="fr-FR" dirty="0"/>
            </a:br>
            <a:r>
              <a:rPr lang="fr-FR" dirty="0"/>
              <a:t>"Isg20","Socs3","Ccl4" and "Cxcl1" .</a:t>
            </a:r>
          </a:p>
          <a:p>
            <a:pPr lvl="1"/>
            <a:r>
              <a:rPr lang="fr-FR" dirty="0"/>
              <a:t>And Top-10 P-value </a:t>
            </a:r>
            <a:r>
              <a:rPr lang="fr-FR" dirty="0" err="1"/>
              <a:t>genes</a:t>
            </a:r>
            <a:r>
              <a:rPr lang="fr-FR" dirty="0"/>
              <a:t> in </a:t>
            </a:r>
            <a:r>
              <a:rPr lang="fr-FR" dirty="0" err="1"/>
              <a:t>logFC</a:t>
            </a:r>
            <a:r>
              <a:rPr lang="fr-FR" dirty="0"/>
              <a:t> &gt; 2 or </a:t>
            </a:r>
            <a:r>
              <a:rPr lang="fr-FR" dirty="0" err="1"/>
              <a:t>logFC</a:t>
            </a:r>
            <a:r>
              <a:rPr lang="fr-FR" dirty="0"/>
              <a:t> &lt; -2.</a:t>
            </a:r>
          </a:p>
          <a:p>
            <a:pPr lvl="1"/>
            <a:r>
              <a:rPr lang="fr-FR" dirty="0"/>
              <a:t>Cytokine </a:t>
            </a:r>
            <a:r>
              <a:rPr lang="fr-FR" dirty="0" err="1"/>
              <a:t>only</a:t>
            </a:r>
            <a:r>
              <a:rPr lang="fr-FR" dirty="0"/>
              <a:t> DEG table </a:t>
            </a:r>
            <a:r>
              <a:rPr lang="fr-FR" dirty="0" err="1"/>
              <a:t>is</a:t>
            </a:r>
            <a:r>
              <a:rPr lang="fr-FR" dirty="0"/>
              <a:t> </a:t>
            </a:r>
            <a:r>
              <a:rPr lang="fr-FR" dirty="0" err="1"/>
              <a:t>available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34653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CDC7EC0-9A3C-CFB0-F500-79EFD0A11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07E63-188B-BF58-B1C1-6685E495C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err="1"/>
              <a:t>MoDC</a:t>
            </a:r>
            <a:r>
              <a:rPr lang="en-US" b="1" u="sng" dirty="0"/>
              <a:t> vs </a:t>
            </a:r>
            <a:r>
              <a:rPr lang="en-US" b="1" u="sng" dirty="0" err="1"/>
              <a:t>cDC</a:t>
            </a:r>
            <a:r>
              <a:rPr lang="en-US" b="1" u="sng" dirty="0"/>
              <a:t> CD11c In Vitro Mice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Bioinformatic Results</a:t>
            </a:r>
            <a:endParaRPr lang="LID4096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BBA1D5-5142-D2B5-679D-D4979BF2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2765"/>
            <a:ext cx="444246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DEGs tables have been taken from each part of the Venn.</a:t>
            </a:r>
          </a:p>
        </p:txBody>
      </p:sp>
      <p:pic>
        <p:nvPicPr>
          <p:cNvPr id="7" name="Picture 6" descr="A diagram of a number of circles&#10;&#10;Description automatically generated with medium confidence">
            <a:extLst>
              <a:ext uri="{FF2B5EF4-FFF2-40B4-BE49-F238E27FC236}">
                <a16:creationId xmlns:a16="http://schemas.microsoft.com/office/drawing/2014/main" id="{C2D3CA3F-0163-3B3F-94DC-8F9300966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917" y="727707"/>
            <a:ext cx="6130293" cy="613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9439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67CC6-E5C6-65B1-1E70-978A729AA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13000-83C5-EAAA-E621-FBA7AFE9D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err="1"/>
              <a:t>MoDC</a:t>
            </a:r>
            <a:r>
              <a:rPr lang="en-US" b="1" u="sng" dirty="0"/>
              <a:t> vs </a:t>
            </a:r>
            <a:r>
              <a:rPr lang="en-US" b="1" u="sng" dirty="0" err="1"/>
              <a:t>cDC</a:t>
            </a:r>
            <a:r>
              <a:rPr lang="en-US" b="1" u="sng" dirty="0"/>
              <a:t> CD11c In Vitro Mice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Bioinformatic Results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FD585-6DF4-5597-3D82-9568694AC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85360" cy="4351338"/>
          </a:xfrm>
        </p:spPr>
        <p:txBody>
          <a:bodyPr/>
          <a:lstStyle/>
          <a:p>
            <a:r>
              <a:rPr lang="en-US" u="sng" dirty="0"/>
              <a:t>Heatmap Ligands of interest </a:t>
            </a:r>
            <a:r>
              <a:rPr lang="en-US" u="sng" dirty="0" err="1"/>
              <a:t>MoDCs</a:t>
            </a:r>
            <a:r>
              <a:rPr lang="en-US" u="sng" dirty="0"/>
              <a:t> 6H vs </a:t>
            </a:r>
            <a:r>
              <a:rPr lang="en-US" u="sng" dirty="0" err="1"/>
              <a:t>cDCs</a:t>
            </a:r>
            <a:r>
              <a:rPr lang="en-US" u="sng" dirty="0"/>
              <a:t> 6H:</a:t>
            </a:r>
          </a:p>
          <a:p>
            <a:pPr lvl="1"/>
            <a:r>
              <a:rPr lang="en-US" dirty="0"/>
              <a:t>This heatmap presents the expression of chosen Ligands’ genes from Shai </a:t>
            </a:r>
            <a:r>
              <a:rPr lang="en-US" dirty="0" err="1"/>
              <a:t>Dulberg’s</a:t>
            </a:r>
            <a:r>
              <a:rPr lang="en-US" dirty="0"/>
              <a:t> Ligands-Receptors gene list.</a:t>
            </a:r>
          </a:p>
          <a:p>
            <a:pPr lvl="1"/>
            <a:r>
              <a:rPr lang="en-US" sz="1400" dirty="0"/>
              <a:t>Il17f,Ifnb1,Xcl1,Osm,Cd80,Il2,</a:t>
            </a:r>
            <a:br>
              <a:rPr lang="en-US" sz="1400" dirty="0"/>
            </a:br>
            <a:r>
              <a:rPr lang="en-US" sz="1400" dirty="0"/>
              <a:t>Il17a,Il23a,Tnfrsf11b,Cd86,</a:t>
            </a:r>
            <a:br>
              <a:rPr lang="en-US" sz="1400" dirty="0"/>
            </a:br>
            <a:r>
              <a:rPr lang="en-US" sz="1400" dirty="0"/>
              <a:t>Icosl,Tgfb3,Csf1,Tnfsf12,Tnfsf10,Tnfsf4 and Il27.</a:t>
            </a:r>
          </a:p>
          <a:p>
            <a:pPr lvl="1"/>
            <a:r>
              <a:rPr lang="en-US" dirty="0"/>
              <a:t>Csf1,</a:t>
            </a:r>
            <a:r>
              <a:rPr lang="en-US" b="1" dirty="0"/>
              <a:t>Tnfsf4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9A99B696-543C-E70F-4396-2ADE94A16E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6" t="19822" r="25375" b="1118"/>
          <a:stretch/>
        </p:blipFill>
        <p:spPr>
          <a:xfrm>
            <a:off x="5825490" y="1690688"/>
            <a:ext cx="6366510" cy="51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720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3FBDB-1D81-EFD4-7F96-37A9EEC33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C6DB8BF-95E1-8B41-8B0B-E91F2EA3E3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12" t="19467" r="31468" b="2419"/>
          <a:stretch/>
        </p:blipFill>
        <p:spPr>
          <a:xfrm>
            <a:off x="6400800" y="1634171"/>
            <a:ext cx="4987290" cy="52238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BE9783-D18A-24BE-F28E-6A54780217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err="1"/>
              <a:t>MoDC</a:t>
            </a:r>
            <a:r>
              <a:rPr lang="en-US" b="1" u="sng" dirty="0"/>
              <a:t> vs </a:t>
            </a:r>
            <a:r>
              <a:rPr lang="en-US" b="1" u="sng" dirty="0" err="1"/>
              <a:t>cDC</a:t>
            </a:r>
            <a:r>
              <a:rPr lang="en-US" b="1" u="sng" dirty="0"/>
              <a:t> CD11c In Vitro Mice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Bioinformatic Results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59151F-DCBE-E483-9091-E76AC16ED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" y="1825625"/>
            <a:ext cx="5875020" cy="4351338"/>
          </a:xfrm>
        </p:spPr>
        <p:txBody>
          <a:bodyPr>
            <a:normAutofit lnSpcReduction="10000"/>
          </a:bodyPr>
          <a:lstStyle/>
          <a:p>
            <a:r>
              <a:rPr lang="en-US" u="sng" dirty="0"/>
              <a:t>Heatmap Ligands of interest </a:t>
            </a:r>
            <a:r>
              <a:rPr lang="en-US" u="sng" dirty="0" err="1"/>
              <a:t>MoDCs</a:t>
            </a:r>
            <a:r>
              <a:rPr lang="en-US" u="sng" dirty="0"/>
              <a:t> 6H vs </a:t>
            </a:r>
            <a:r>
              <a:rPr lang="en-US" u="sng" dirty="0" err="1"/>
              <a:t>cDCs</a:t>
            </a:r>
            <a:r>
              <a:rPr lang="en-US" u="sng" dirty="0"/>
              <a:t> 6H compared to </a:t>
            </a:r>
            <a:r>
              <a:rPr lang="en-US" u="sng" dirty="0" err="1"/>
              <a:t>MoDCs</a:t>
            </a:r>
            <a:r>
              <a:rPr lang="en-US" u="sng" dirty="0"/>
              <a:t> Naïve and </a:t>
            </a:r>
            <a:r>
              <a:rPr lang="en-US" u="sng" dirty="0" err="1"/>
              <a:t>cDCs</a:t>
            </a:r>
            <a:r>
              <a:rPr lang="en-US" u="sng" dirty="0"/>
              <a:t> Naïve:</a:t>
            </a:r>
          </a:p>
          <a:p>
            <a:pPr lvl="1"/>
            <a:r>
              <a:rPr lang="en-US" dirty="0"/>
              <a:t>This heatmap presents the expression of chosen Ligands’ genes from Shai </a:t>
            </a:r>
            <a:r>
              <a:rPr lang="en-US" dirty="0" err="1"/>
              <a:t>Dulberg’s</a:t>
            </a:r>
            <a:r>
              <a:rPr lang="en-US" dirty="0"/>
              <a:t> Ligands-Receptors gene list.</a:t>
            </a:r>
          </a:p>
          <a:p>
            <a:pPr lvl="1"/>
            <a:r>
              <a:rPr lang="en-US" dirty="0"/>
              <a:t>The shown uniquely up regulated genes in </a:t>
            </a:r>
            <a:r>
              <a:rPr lang="en-US" dirty="0" err="1"/>
              <a:t>MoDC</a:t>
            </a:r>
            <a:r>
              <a:rPr lang="en-US" dirty="0"/>
              <a:t> 6H experiment are: </a:t>
            </a:r>
            <a:r>
              <a:rPr lang="en-US" b="1" dirty="0"/>
              <a:t>Calm1, </a:t>
            </a:r>
            <a:r>
              <a:rPr lang="en-US" b="1" dirty="0" err="1"/>
              <a:t>Nppc</a:t>
            </a:r>
            <a:r>
              <a:rPr lang="en-US" b="1" dirty="0"/>
              <a:t>, C3, Itgb1, </a:t>
            </a:r>
            <a:r>
              <a:rPr lang="en-US" b="1" dirty="0" err="1"/>
              <a:t>Tnc</a:t>
            </a:r>
            <a:r>
              <a:rPr lang="en-US" b="1" dirty="0"/>
              <a:t>, Adam17, Jag1, Cxcl16, Serpine1, Timp1, Psen1, Arf1, Mmp13, </a:t>
            </a:r>
            <a:r>
              <a:rPr lang="en-US" b="1" dirty="0" err="1"/>
              <a:t>Alcam</a:t>
            </a:r>
            <a:r>
              <a:rPr lang="en-US" b="1" dirty="0"/>
              <a:t>, Col5a3, Fbn1, </a:t>
            </a:r>
            <a:r>
              <a:rPr lang="en-US" b="1" dirty="0" err="1"/>
              <a:t>Penk</a:t>
            </a:r>
            <a:r>
              <a:rPr lang="en-US" b="1" dirty="0"/>
              <a:t>, Thbs4 and </a:t>
            </a:r>
            <a:r>
              <a:rPr lang="en-US" b="1" dirty="0" err="1"/>
              <a:t>Artn</a:t>
            </a:r>
            <a:r>
              <a:rPr lang="en-US" b="1" dirty="0"/>
              <a:t>.</a:t>
            </a:r>
          </a:p>
          <a:p>
            <a:pPr lvl="1"/>
            <a:r>
              <a:rPr lang="en-US" b="1" dirty="0"/>
              <a:t>Cxcl16</a:t>
            </a:r>
            <a:r>
              <a:rPr lang="en-US" dirty="0"/>
              <a:t>, </a:t>
            </a:r>
            <a:r>
              <a:rPr lang="en-US" dirty="0" err="1"/>
              <a:t>Alcam</a:t>
            </a:r>
            <a:r>
              <a:rPr lang="en-US" dirty="0"/>
              <a:t>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57608B3-20EB-AF6F-90B8-4F7589EF2B55}"/>
              </a:ext>
            </a:extLst>
          </p:cNvPr>
          <p:cNvCxnSpPr>
            <a:cxnSpLocks/>
          </p:cNvCxnSpPr>
          <p:nvPr/>
        </p:nvCxnSpPr>
        <p:spPr>
          <a:xfrm flipH="1">
            <a:off x="10092690" y="4883876"/>
            <a:ext cx="5257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11DEB3-24B5-1FF9-C012-3461820F6FD3}"/>
              </a:ext>
            </a:extLst>
          </p:cNvPr>
          <p:cNvSpPr txBox="1"/>
          <p:nvPr/>
        </p:nvSpPr>
        <p:spPr>
          <a:xfrm>
            <a:off x="10652760" y="4006713"/>
            <a:ext cx="1402080" cy="17543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Unique up regulated gene expression of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MoDCs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6H</a:t>
            </a:r>
            <a:endParaRPr lang="LID4096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32816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84F3B-3CFD-43E0-3B20-FFCC1672F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365125"/>
            <a:ext cx="1121283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/>
              <a:t>CD8+ T cells Primed/Licensed vs CD3_28 vs Naïve In Vitro Mice</a:t>
            </a:r>
            <a:br>
              <a:rPr lang="en-US" dirty="0"/>
            </a:br>
            <a:r>
              <a:rPr lang="en-US" dirty="0">
                <a:solidFill>
                  <a:srgbClr val="0070C0"/>
                </a:solidFill>
              </a:rPr>
              <a:t>Bench Results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92E59-514A-C86B-1849-3BB870218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5032505" cy="4351338"/>
          </a:xfrm>
        </p:spPr>
        <p:txBody>
          <a:bodyPr/>
          <a:lstStyle/>
          <a:p>
            <a:r>
              <a:rPr lang="en-US" dirty="0"/>
              <a:t>Killing assay of B16 tumor cells. </a:t>
            </a:r>
          </a:p>
          <a:p>
            <a:r>
              <a:rPr lang="en-US" dirty="0"/>
              <a:t>Sup = </a:t>
            </a:r>
            <a:r>
              <a:rPr lang="en-US" dirty="0" err="1"/>
              <a:t>MoDC</a:t>
            </a:r>
            <a:r>
              <a:rPr lang="en-US" dirty="0"/>
              <a:t> medium (what </a:t>
            </a:r>
            <a:r>
              <a:rPr lang="en-US" dirty="0" err="1"/>
              <a:t>MoDC</a:t>
            </a:r>
            <a:r>
              <a:rPr lang="en-US" dirty="0"/>
              <a:t> cells secret).</a:t>
            </a:r>
          </a:p>
          <a:p>
            <a:r>
              <a:rPr lang="en-US" dirty="0"/>
              <a:t>Lysate = Lysis of </a:t>
            </a:r>
            <a:r>
              <a:rPr lang="en-US" dirty="0" err="1"/>
              <a:t>MoDC</a:t>
            </a:r>
            <a:r>
              <a:rPr lang="en-US" dirty="0"/>
              <a:t> cells.</a:t>
            </a:r>
          </a:p>
          <a:p>
            <a:r>
              <a:rPr lang="en-US" dirty="0"/>
              <a:t>B16 tumor cell count dropped dramatically with T cells that are activated from </a:t>
            </a:r>
            <a:r>
              <a:rPr lang="en-US" dirty="0" err="1"/>
              <a:t>MoDCs</a:t>
            </a:r>
            <a:r>
              <a:rPr lang="en-US" dirty="0"/>
              <a:t>’ medium (Sup,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dark yellow</a:t>
            </a:r>
            <a:r>
              <a:rPr lang="en-US" dirty="0"/>
              <a:t>).</a:t>
            </a:r>
            <a:endParaRPr lang="LID4096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670A62-9CAF-39D4-F702-B2C16079D5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6" t="2975"/>
          <a:stretch/>
        </p:blipFill>
        <p:spPr>
          <a:xfrm>
            <a:off x="6321298" y="2023110"/>
            <a:ext cx="5569207" cy="378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5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55C1D-417A-51B5-DB74-E4E73DDD7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81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u="sng" dirty="0"/>
              <a:t>Motivation</a:t>
            </a:r>
            <a:br>
              <a:rPr lang="en-US" b="1" u="sng" dirty="0"/>
            </a:br>
            <a:r>
              <a:rPr lang="en-US" b="1" u="sng" dirty="0"/>
              <a:t>CD8+ T cells In Vitro Experiment</a:t>
            </a:r>
            <a:endParaRPr lang="LID4096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D899D-A945-D334-F3FA-103E7AF1C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6363"/>
            <a:ext cx="10637520" cy="4793933"/>
          </a:xfrm>
        </p:spPr>
        <p:txBody>
          <a:bodyPr>
            <a:normAutofit/>
          </a:bodyPr>
          <a:lstStyle/>
          <a:p>
            <a:r>
              <a:rPr lang="en-US" dirty="0"/>
              <a:t>What are the transcriptomic differences between CD8+ T cells with various Priming and Licensing combinations of DCs? </a:t>
            </a:r>
          </a:p>
          <a:p>
            <a:r>
              <a:rPr lang="en-US" dirty="0"/>
              <a:t>Which transcriptomic differences occur between CD8+ T cells with </a:t>
            </a:r>
            <a:r>
              <a:rPr lang="en-US" b="1" dirty="0"/>
              <a:t>Primed </a:t>
            </a:r>
            <a:r>
              <a:rPr lang="en-US" b="1" dirty="0" err="1"/>
              <a:t>MoDCs</a:t>
            </a:r>
            <a:r>
              <a:rPr lang="en-US" b="1" dirty="0"/>
              <a:t> </a:t>
            </a:r>
            <a:r>
              <a:rPr lang="en-US" dirty="0"/>
              <a:t>and CD8+ T cells with </a:t>
            </a:r>
            <a:r>
              <a:rPr lang="en-US" b="1" dirty="0"/>
              <a:t>Primed </a:t>
            </a:r>
            <a:r>
              <a:rPr lang="en-US" b="1" dirty="0" err="1"/>
              <a:t>cDCs</a:t>
            </a:r>
            <a:r>
              <a:rPr lang="en-US" dirty="0"/>
              <a:t>? </a:t>
            </a:r>
          </a:p>
          <a:p>
            <a:r>
              <a:rPr lang="en-US" dirty="0"/>
              <a:t>Which transcriptomic differences occur between CD8+ T cells with </a:t>
            </a:r>
            <a:r>
              <a:rPr lang="en-US" b="1" dirty="0"/>
              <a:t>Licensed </a:t>
            </a:r>
            <a:r>
              <a:rPr lang="en-US" b="1" dirty="0" err="1"/>
              <a:t>MoDCs</a:t>
            </a:r>
            <a:r>
              <a:rPr lang="en-US" b="1" dirty="0"/>
              <a:t> </a:t>
            </a:r>
            <a:r>
              <a:rPr lang="en-US" dirty="0"/>
              <a:t>and CD8+ T cells with </a:t>
            </a:r>
            <a:r>
              <a:rPr lang="en-US" b="1" dirty="0"/>
              <a:t>Licensed </a:t>
            </a:r>
            <a:r>
              <a:rPr lang="en-US" b="1" dirty="0" err="1"/>
              <a:t>cDCs</a:t>
            </a:r>
            <a:r>
              <a:rPr lang="en-US" b="1" dirty="0"/>
              <a:t> </a:t>
            </a:r>
            <a:r>
              <a:rPr lang="en-US" dirty="0"/>
              <a:t>when both are </a:t>
            </a:r>
            <a:r>
              <a:rPr lang="en-US" b="1" dirty="0"/>
              <a:t>initially primed with </a:t>
            </a:r>
            <a:r>
              <a:rPr lang="en-US" b="1" dirty="0" err="1"/>
              <a:t>cDC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694115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25A7549-0BF9-0503-60D3-780ACD91F7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7" t="18824" r="22094"/>
          <a:stretch/>
        </p:blipFill>
        <p:spPr>
          <a:xfrm>
            <a:off x="4226312" y="1520190"/>
            <a:ext cx="7577068" cy="5337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184F3B-3CFD-43E0-3B20-FFCC1672F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365125"/>
            <a:ext cx="1121283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/>
              <a:t>CD8+ T cells Primed/Licensed vs CD3_28 vs Naïve In Vitro Mice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Bioinformatic Results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92E59-514A-C86B-1849-3BB8702181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01390" cy="4351338"/>
          </a:xfrm>
        </p:spPr>
        <p:txBody>
          <a:bodyPr/>
          <a:lstStyle/>
          <a:p>
            <a:r>
              <a:rPr lang="en-US" u="sng" dirty="0"/>
              <a:t>PCA Plot All Samples:</a:t>
            </a:r>
          </a:p>
          <a:p>
            <a:pPr marL="0" indent="0">
              <a:buNone/>
            </a:pPr>
            <a:endParaRPr lang="LID4096" u="sng" dirty="0"/>
          </a:p>
          <a:p>
            <a:endParaRPr lang="LID4096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985978B-4B93-6CC7-8A40-49A7B67520CF}"/>
              </a:ext>
            </a:extLst>
          </p:cNvPr>
          <p:cNvSpPr/>
          <p:nvPr/>
        </p:nvSpPr>
        <p:spPr>
          <a:xfrm>
            <a:off x="9507069" y="1637586"/>
            <a:ext cx="264446" cy="27389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02C9C50-5D9C-8E75-D724-D029E4B4072E}"/>
              </a:ext>
            </a:extLst>
          </p:cNvPr>
          <p:cNvSpPr/>
          <p:nvPr/>
        </p:nvSpPr>
        <p:spPr>
          <a:xfrm>
            <a:off x="9524379" y="2084660"/>
            <a:ext cx="264446" cy="27389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482934-471A-482F-3573-AA5E696F9D92}"/>
              </a:ext>
            </a:extLst>
          </p:cNvPr>
          <p:cNvSpPr/>
          <p:nvPr/>
        </p:nvSpPr>
        <p:spPr>
          <a:xfrm>
            <a:off x="9844066" y="1810770"/>
            <a:ext cx="264446" cy="27389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EDBD227-2128-C916-10A6-C9A6161638F9}"/>
              </a:ext>
            </a:extLst>
          </p:cNvPr>
          <p:cNvSpPr/>
          <p:nvPr/>
        </p:nvSpPr>
        <p:spPr>
          <a:xfrm>
            <a:off x="9916617" y="1911476"/>
            <a:ext cx="264446" cy="27389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A27C72A-1D18-9044-0CF0-761C9D129162}"/>
              </a:ext>
            </a:extLst>
          </p:cNvPr>
          <p:cNvSpPr/>
          <p:nvPr/>
        </p:nvSpPr>
        <p:spPr>
          <a:xfrm>
            <a:off x="10497669" y="3221785"/>
            <a:ext cx="264446" cy="27389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522522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81CA5-C92C-95E3-A02D-43D4A4377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Priming and Licensing of DCs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78396-06D7-2F3F-9A29-7563D5C897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5629237" cy="4351338"/>
          </a:xfrm>
        </p:spPr>
        <p:txBody>
          <a:bodyPr>
            <a:normAutofit/>
          </a:bodyPr>
          <a:lstStyle/>
          <a:p>
            <a:r>
              <a:rPr lang="en-US" b="1" dirty="0"/>
              <a:t>Priming</a:t>
            </a:r>
            <a:r>
              <a:rPr lang="en-US" dirty="0"/>
              <a:t> involves the initial activation of dendritic cells upon encountering antigens.</a:t>
            </a:r>
          </a:p>
          <a:p>
            <a:r>
              <a:rPr lang="en-US" b="1" dirty="0"/>
              <a:t>The maturation process</a:t>
            </a:r>
            <a:r>
              <a:rPr lang="en-US" dirty="0"/>
              <a:t> enhances the ability of dendritic cells to effectively activate T cells.</a:t>
            </a:r>
          </a:p>
          <a:p>
            <a:pPr lvl="1"/>
            <a:r>
              <a:rPr lang="en-US" dirty="0"/>
              <a:t>Maturation involves the upregulation of co-stimulatory molecules (e.g., CD80 or CD86 == B7) and cytokine secretion, providing crucial signals for optimal T cell activation.</a:t>
            </a:r>
          </a:p>
          <a:p>
            <a:endParaRPr lang="LID4096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58CADD-0F05-46A8-168C-CB6F4E72D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7437" y="1509286"/>
            <a:ext cx="563342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88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AAF6D-8427-AA5C-A1FE-D1B2560CAA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9936D83-0BF7-88EC-1D46-D54DE9A3C6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94" t="18765" r="21719"/>
          <a:stretch/>
        </p:blipFill>
        <p:spPr>
          <a:xfrm>
            <a:off x="4556760" y="1596390"/>
            <a:ext cx="7520940" cy="52616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504652-7E27-A5AC-F56B-984435F7B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365125"/>
            <a:ext cx="1121283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/>
              <a:t>CD8+ T cells Primed/Licensed vs CD3_28 vs Naïve In Vitro Mice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Bioinformatic Results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BEF33-B1FA-EBA8-7BFB-B0B3DC551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01390" cy="4351338"/>
          </a:xfrm>
        </p:spPr>
        <p:txBody>
          <a:bodyPr/>
          <a:lstStyle/>
          <a:p>
            <a:r>
              <a:rPr lang="en-US" u="sng" dirty="0"/>
              <a:t>PCA Plot Treatments Only (Priming and Licensing):</a:t>
            </a:r>
          </a:p>
          <a:p>
            <a:pPr marL="0" indent="0">
              <a:buNone/>
            </a:pPr>
            <a:endParaRPr lang="LID4096" u="sng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2404120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307AA71-6FF7-ED19-1D9E-A11251276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628FA-73FE-3CD6-D095-D0F283393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365125"/>
            <a:ext cx="1121283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/>
              <a:t>CD8+ T cells Primed/Licensed vs CD3_28 vs Naïve In Vitro Mice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Bioinformatic Results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F5A077-1B97-EB25-E1C1-DB192DF07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030" y="1769850"/>
            <a:ext cx="5093970" cy="4026535"/>
          </a:xfrm>
        </p:spPr>
        <p:txBody>
          <a:bodyPr>
            <a:normAutofit fontScale="92500"/>
          </a:bodyPr>
          <a:lstStyle/>
          <a:p>
            <a:r>
              <a:rPr lang="en-US" u="sng" dirty="0"/>
              <a:t>Volcano plots CD8+ T cells with </a:t>
            </a:r>
            <a:r>
              <a:rPr lang="en-US" u="sng" dirty="0" err="1"/>
              <a:t>PcDC+LMoDC</a:t>
            </a:r>
            <a:r>
              <a:rPr lang="en-US" u="sng" dirty="0"/>
              <a:t> Versus CD8+ T cells with </a:t>
            </a:r>
            <a:r>
              <a:rPr lang="en-US" u="sng" dirty="0" err="1"/>
              <a:t>PcDC</a:t>
            </a:r>
            <a:r>
              <a:rPr lang="en-US" u="sng" dirty="0"/>
              <a:t> only:</a:t>
            </a:r>
          </a:p>
          <a:p>
            <a:pPr lvl="1"/>
            <a:r>
              <a:rPr lang="en-US" dirty="0"/>
              <a:t>Labeled the following list of interest genes:</a:t>
            </a:r>
            <a:br>
              <a:rPr lang="en-US" dirty="0"/>
            </a:br>
            <a:r>
              <a:rPr lang="fr-FR" dirty="0"/>
              <a:t>"Il27","Il1b","Ifi205","Ifit3","Cd40",</a:t>
            </a:r>
            <a:br>
              <a:rPr lang="fr-FR" dirty="0"/>
            </a:br>
            <a:r>
              <a:rPr lang="fr-FR" dirty="0"/>
              <a:t>"Tnfsf15","Ccl5","Ifit3b","Cxcl10",</a:t>
            </a:r>
            <a:br>
              <a:rPr lang="fr-FR" dirty="0"/>
            </a:br>
            <a:r>
              <a:rPr lang="fr-FR" dirty="0"/>
              <a:t>"Cxcl2","Ifit2","Tnf","Il12b","Il12a",</a:t>
            </a:r>
            <a:br>
              <a:rPr lang="fr-FR" dirty="0"/>
            </a:br>
            <a:r>
              <a:rPr lang="fr-FR" dirty="0"/>
              <a:t>"Isg20","Socs3","Ccl4" and "Cxcl1" .</a:t>
            </a:r>
          </a:p>
          <a:p>
            <a:pPr lvl="1"/>
            <a:r>
              <a:rPr lang="fr-FR" dirty="0"/>
              <a:t>And Top-10 P-value </a:t>
            </a:r>
            <a:r>
              <a:rPr lang="fr-FR" dirty="0" err="1"/>
              <a:t>genes</a:t>
            </a:r>
            <a:r>
              <a:rPr lang="fr-FR" dirty="0"/>
              <a:t> in </a:t>
            </a:r>
            <a:r>
              <a:rPr lang="fr-FR" dirty="0" err="1"/>
              <a:t>logFC</a:t>
            </a:r>
            <a:r>
              <a:rPr lang="fr-FR" dirty="0"/>
              <a:t> &gt; 2 or </a:t>
            </a:r>
            <a:r>
              <a:rPr lang="fr-FR" dirty="0" err="1"/>
              <a:t>logFC</a:t>
            </a:r>
            <a:r>
              <a:rPr lang="fr-FR" dirty="0"/>
              <a:t> &lt; -2.</a:t>
            </a:r>
            <a:endParaRPr lang="LID4096" u="sng" dirty="0"/>
          </a:p>
          <a:p>
            <a:endParaRPr lang="LID4096" dirty="0"/>
          </a:p>
        </p:txBody>
      </p:sp>
      <p:pic>
        <p:nvPicPr>
          <p:cNvPr id="6" name="Picture 5" descr="A screen shot of a computer&#10;&#10;Description automatically generated">
            <a:extLst>
              <a:ext uri="{FF2B5EF4-FFF2-40B4-BE49-F238E27FC236}">
                <a16:creationId xmlns:a16="http://schemas.microsoft.com/office/drawing/2014/main" id="{C57FEA71-AED1-2C33-3AE5-925E6BA6D4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5" t="18765" r="20781"/>
          <a:stretch/>
        </p:blipFill>
        <p:spPr>
          <a:xfrm>
            <a:off x="5334000" y="1932937"/>
            <a:ext cx="6858000" cy="492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2499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FFF8B30-8056-0933-C4C5-E7A99AD38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191E939-1F88-5BA3-707A-92F6268D91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31" t="18941" r="20781"/>
          <a:stretch/>
        </p:blipFill>
        <p:spPr>
          <a:xfrm>
            <a:off x="5143500" y="1814992"/>
            <a:ext cx="7048500" cy="50430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2F2A824-7931-F50A-EDC0-702ADD5A2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365125"/>
            <a:ext cx="1121283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/>
              <a:t>CD8+ T cells Primed/Licensed vs CD3_28 vs Naïve In Vitro Mice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Bioinformatic Results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1F2124-6F22-130D-2B97-066195A7C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030" y="1769850"/>
            <a:ext cx="5093970" cy="4026535"/>
          </a:xfrm>
        </p:spPr>
        <p:txBody>
          <a:bodyPr>
            <a:normAutofit fontScale="92500"/>
          </a:bodyPr>
          <a:lstStyle/>
          <a:p>
            <a:r>
              <a:rPr lang="en-US" u="sng" dirty="0"/>
              <a:t>Volcano plots CD8+ T cells with </a:t>
            </a:r>
            <a:r>
              <a:rPr lang="en-US" u="sng" dirty="0" err="1"/>
              <a:t>PcDC+LcDC</a:t>
            </a:r>
            <a:r>
              <a:rPr lang="en-US" u="sng" dirty="0"/>
              <a:t> Versus CD8+ T cells with </a:t>
            </a:r>
            <a:r>
              <a:rPr lang="en-US" u="sng" dirty="0" err="1"/>
              <a:t>PcDC</a:t>
            </a:r>
            <a:r>
              <a:rPr lang="en-US" u="sng" dirty="0"/>
              <a:t> only:</a:t>
            </a:r>
          </a:p>
          <a:p>
            <a:pPr lvl="1"/>
            <a:r>
              <a:rPr lang="en-US" dirty="0"/>
              <a:t>Labeled the following list of interest genes:</a:t>
            </a:r>
            <a:br>
              <a:rPr lang="en-US" dirty="0"/>
            </a:br>
            <a:r>
              <a:rPr lang="fr-FR" dirty="0"/>
              <a:t>"Il27","Il1b","Ifi205","Ifit3","Cd40",</a:t>
            </a:r>
            <a:br>
              <a:rPr lang="fr-FR" dirty="0"/>
            </a:br>
            <a:r>
              <a:rPr lang="fr-FR" dirty="0"/>
              <a:t>"Tnfsf15","Ccl5","Ifit3b","Cxcl10",</a:t>
            </a:r>
            <a:br>
              <a:rPr lang="fr-FR" dirty="0"/>
            </a:br>
            <a:r>
              <a:rPr lang="fr-FR" dirty="0"/>
              <a:t>"Cxcl2","Ifit2","Tnf","Il12b","Il12a",</a:t>
            </a:r>
            <a:br>
              <a:rPr lang="fr-FR" dirty="0"/>
            </a:br>
            <a:r>
              <a:rPr lang="fr-FR" dirty="0"/>
              <a:t>"Isg20","Socs3","Ccl4" and "Cxcl1" .</a:t>
            </a:r>
          </a:p>
          <a:p>
            <a:pPr lvl="1"/>
            <a:r>
              <a:rPr lang="fr-FR" dirty="0"/>
              <a:t>And Top-10 P-value </a:t>
            </a:r>
            <a:r>
              <a:rPr lang="fr-FR" dirty="0" err="1"/>
              <a:t>genes</a:t>
            </a:r>
            <a:r>
              <a:rPr lang="fr-FR" dirty="0"/>
              <a:t> in </a:t>
            </a:r>
            <a:r>
              <a:rPr lang="fr-FR" dirty="0" err="1"/>
              <a:t>logFC</a:t>
            </a:r>
            <a:r>
              <a:rPr lang="fr-FR" dirty="0"/>
              <a:t> &gt; 2 or </a:t>
            </a:r>
            <a:r>
              <a:rPr lang="fr-FR" dirty="0" err="1"/>
              <a:t>logFC</a:t>
            </a:r>
            <a:r>
              <a:rPr lang="fr-FR" dirty="0"/>
              <a:t> &lt; -2.</a:t>
            </a:r>
            <a:endParaRPr lang="LID4096" u="sng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915511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4971258-F4FD-2D7C-A724-9ED7409E5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28AAE2A-8E05-0055-983E-FAA0E916D2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8" t="18941" r="21062"/>
          <a:stretch/>
        </p:blipFill>
        <p:spPr>
          <a:xfrm>
            <a:off x="5223510" y="1823843"/>
            <a:ext cx="6968490" cy="50341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38BD36-4F4A-7DFC-0DB6-3123D7026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365125"/>
            <a:ext cx="1121283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/>
              <a:t>CD8+ T cells Primed/Licensed vs CD3_28 vs Naïve In Vitro Mice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Bioinformatic Results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26AEC8-8CCE-0F63-06EA-3F5FFAE21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030" y="1769850"/>
            <a:ext cx="5093970" cy="4026535"/>
          </a:xfrm>
        </p:spPr>
        <p:txBody>
          <a:bodyPr>
            <a:normAutofit fontScale="92500"/>
          </a:bodyPr>
          <a:lstStyle/>
          <a:p>
            <a:r>
              <a:rPr lang="en-US" u="sng" dirty="0"/>
              <a:t>Volcano plots CD8+ T cells with </a:t>
            </a:r>
            <a:r>
              <a:rPr lang="en-US" u="sng" dirty="0" err="1"/>
              <a:t>PcDC+LMoDC</a:t>
            </a:r>
            <a:r>
              <a:rPr lang="en-US" u="sng" dirty="0"/>
              <a:t> Versus CD8+ T cells with </a:t>
            </a:r>
            <a:r>
              <a:rPr lang="en-US" u="sng" dirty="0" err="1"/>
              <a:t>PcDC+LcDC</a:t>
            </a:r>
            <a:r>
              <a:rPr lang="en-US" u="sng" dirty="0"/>
              <a:t> only:</a:t>
            </a:r>
          </a:p>
          <a:p>
            <a:pPr lvl="1"/>
            <a:r>
              <a:rPr lang="en-US" dirty="0"/>
              <a:t>Labeled the following list of interest genes:</a:t>
            </a:r>
            <a:br>
              <a:rPr lang="en-US" dirty="0"/>
            </a:br>
            <a:r>
              <a:rPr lang="fr-FR" dirty="0"/>
              <a:t>"Il27","Il1b","Ifi205","Ifit3","Cd40",</a:t>
            </a:r>
            <a:br>
              <a:rPr lang="fr-FR" dirty="0"/>
            </a:br>
            <a:r>
              <a:rPr lang="fr-FR" dirty="0"/>
              <a:t>"Tnfsf15","Ccl5","Ifit3b","Cxcl10",</a:t>
            </a:r>
            <a:br>
              <a:rPr lang="fr-FR" dirty="0"/>
            </a:br>
            <a:r>
              <a:rPr lang="fr-FR" dirty="0"/>
              <a:t>"Cxcl2","Ifit2","Tnf","Il12b","Il12a",</a:t>
            </a:r>
            <a:br>
              <a:rPr lang="fr-FR" dirty="0"/>
            </a:br>
            <a:r>
              <a:rPr lang="fr-FR" dirty="0"/>
              <a:t>"Isg20","Socs3","Ccl4" and "Cxcl1" .</a:t>
            </a:r>
          </a:p>
          <a:p>
            <a:pPr lvl="1"/>
            <a:r>
              <a:rPr lang="fr-FR" dirty="0"/>
              <a:t>And Top-10 P-value </a:t>
            </a:r>
            <a:r>
              <a:rPr lang="fr-FR" dirty="0" err="1"/>
              <a:t>genes</a:t>
            </a:r>
            <a:r>
              <a:rPr lang="fr-FR" dirty="0"/>
              <a:t> in </a:t>
            </a:r>
            <a:r>
              <a:rPr lang="fr-FR" dirty="0" err="1"/>
              <a:t>logFC</a:t>
            </a:r>
            <a:r>
              <a:rPr lang="fr-FR" dirty="0"/>
              <a:t> &gt; 2 or </a:t>
            </a:r>
            <a:r>
              <a:rPr lang="fr-FR" dirty="0" err="1"/>
              <a:t>logFC</a:t>
            </a:r>
            <a:r>
              <a:rPr lang="fr-FR" dirty="0"/>
              <a:t> &lt; -2.</a:t>
            </a:r>
            <a:endParaRPr lang="LID4096" u="sng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8235248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E87C2-1CC1-6DD8-E7CA-0A3B73DFA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0F83C-15BA-B86C-119D-619B16EC1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365125"/>
            <a:ext cx="1121283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/>
              <a:t>CD8+ T cells Primed/Licensed vs CD3_28 vs Naïve In Vitro Mice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Bioinformatic Results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40F391-3C21-E8C0-5F86-78FD605527CF}"/>
              </a:ext>
            </a:extLst>
          </p:cNvPr>
          <p:cNvSpPr txBox="1"/>
          <p:nvPr/>
        </p:nvSpPr>
        <p:spPr>
          <a:xfrm>
            <a:off x="717233" y="1923218"/>
            <a:ext cx="4757737" cy="2325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Heatmap of All Differentially Expressed Genes (DEG):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Applied LRT test in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DESeq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DEG function across all samples.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Then kept only DE genes with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padj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(FDR) value less than 0.05.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5F1A1B8-FA0F-7CE0-5E13-50C86133C7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63" t="18941" r="40000"/>
          <a:stretch/>
        </p:blipFill>
        <p:spPr>
          <a:xfrm>
            <a:off x="8401050" y="1180174"/>
            <a:ext cx="3288030" cy="5677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1906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04D2B-F4C7-FF47-7D4D-8207BC2F1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B1471C6-DAD0-0D50-5C8E-0AB1B72068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52" t="18589" r="31562"/>
          <a:stretch/>
        </p:blipFill>
        <p:spPr>
          <a:xfrm>
            <a:off x="7182803" y="1584960"/>
            <a:ext cx="5009197" cy="52730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F3DB9A-9928-2EFC-2A80-EEB1E2DD3D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365125"/>
            <a:ext cx="1121283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/>
              <a:t>CD8+ T cells Primed/Licensed vs CD3_28 vs Naïve In Vitro Mice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Bioinformatic Results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A1F281-CCDA-CBD3-6453-D9725472A84C}"/>
              </a:ext>
            </a:extLst>
          </p:cNvPr>
          <p:cNvSpPr txBox="1"/>
          <p:nvPr/>
        </p:nvSpPr>
        <p:spPr>
          <a:xfrm>
            <a:off x="502920" y="1909178"/>
            <a:ext cx="5101467" cy="34322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Heatmap of Transcription Factors (TFs) of interest: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This heatmap presents the expression of chosen TFs’ genes from Shai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Dulberg’s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Mouse TFs gene list.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Rfx1,Fosl1,Batf,Stat5a,Myc,Gata1,Cebpb and Tbx21</a:t>
            </a:r>
            <a:r>
              <a:rPr lang="en-US" sz="1400" dirty="0">
                <a:solidFill>
                  <a:prstClr val="black"/>
                </a:solidFill>
                <a:latin typeface="Calibri" panose="020F0502020204030204"/>
              </a:rPr>
              <a:t>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Batf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Tbx21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LID4096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872105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AD81E-174A-19E4-CB3B-9BDE2901EB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A6673C4-E0C9-E31C-BF20-5D67C5F744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2" t="18588" r="31750"/>
          <a:stretch/>
        </p:blipFill>
        <p:spPr>
          <a:xfrm>
            <a:off x="7127435" y="1474469"/>
            <a:ext cx="5064565" cy="53835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3E4B9E-E3F6-E60D-9E56-3A1FEB4F6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365125"/>
            <a:ext cx="1121283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/>
              <a:t>CD8+ T cells Primed/Licensed vs CD3_28 vs Naïve In Vitro Mice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Bioinformatic Results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553724-C617-A0F7-63DF-E834994B3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3980" cy="4351338"/>
          </a:xfrm>
        </p:spPr>
        <p:txBody>
          <a:bodyPr/>
          <a:lstStyle/>
          <a:p>
            <a:r>
              <a:rPr lang="en-US" u="sng" dirty="0"/>
              <a:t>Heatmap Ligands of interest:</a:t>
            </a:r>
          </a:p>
          <a:p>
            <a:pPr lvl="1"/>
            <a:r>
              <a:rPr lang="en-US" dirty="0"/>
              <a:t>This heatmap presents the expression of chosen Ligands’ genes from Shai </a:t>
            </a:r>
            <a:r>
              <a:rPr lang="en-US" dirty="0" err="1"/>
              <a:t>Dulberg’s</a:t>
            </a:r>
            <a:r>
              <a:rPr lang="en-US" dirty="0"/>
              <a:t> Ligands-Receptors gene list.</a:t>
            </a:r>
          </a:p>
          <a:p>
            <a:pPr lvl="1"/>
            <a:r>
              <a:rPr lang="en-US" sz="1400" dirty="0"/>
              <a:t>Amigo2,Cmtm8,Vegfb,Yars,Psen1,Dll4,Ebi3,Ccl4,Csf1,Il10,Pvr,Il12a,</a:t>
            </a:r>
            <a:br>
              <a:rPr lang="en-US" sz="1400" dirty="0"/>
            </a:br>
            <a:r>
              <a:rPr lang="en-US" sz="1400" dirty="0"/>
              <a:t>Il1rn,Fbrs,Pdgfa,Grn,Tnfsf9,Gzmb,</a:t>
            </a:r>
            <a:br>
              <a:rPr lang="en-US" sz="1400" dirty="0"/>
            </a:br>
            <a:r>
              <a:rPr lang="en-US" sz="1400" dirty="0"/>
              <a:t>Camp,Plekho2,Tph1,Nrg4,Cd320,</a:t>
            </a:r>
            <a:br>
              <a:rPr lang="en-US" sz="1400" dirty="0"/>
            </a:br>
            <a:r>
              <a:rPr lang="en-US" sz="1400" dirty="0"/>
              <a:t>Tgfb1,Pglyrp1,Mif,Gpi1,Arf1,Hdc,</a:t>
            </a:r>
            <a:br>
              <a:rPr lang="en-US" sz="1400" dirty="0"/>
            </a:br>
            <a:r>
              <a:rPr lang="en-US" sz="1400" dirty="0"/>
              <a:t>Serpine2,Alox5ap and </a:t>
            </a:r>
            <a:r>
              <a:rPr lang="en-US" sz="1400" dirty="0" err="1"/>
              <a:t>Ctsg</a:t>
            </a:r>
            <a:r>
              <a:rPr lang="en-US" sz="1400" dirty="0"/>
              <a:t>.</a:t>
            </a:r>
          </a:p>
          <a:p>
            <a:pPr lvl="1"/>
            <a:r>
              <a:rPr lang="en-US" dirty="0"/>
              <a:t>Tgfb1, </a:t>
            </a:r>
            <a:r>
              <a:rPr lang="en-US" b="1" dirty="0"/>
              <a:t>Pglyrp1</a:t>
            </a:r>
          </a:p>
        </p:txBody>
      </p:sp>
    </p:spTree>
    <p:extLst>
      <p:ext uri="{BB962C8B-B14F-4D97-AF65-F5344CB8AC3E}">
        <p14:creationId xmlns:p14="http://schemas.microsoft.com/office/powerpoint/2010/main" val="11437791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1F346-2F03-6341-28DD-8772636BD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3559672-C2D7-41CB-35B4-2F79396C4A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88" t="18588" r="31281"/>
          <a:stretch/>
        </p:blipFill>
        <p:spPr>
          <a:xfrm>
            <a:off x="7128510" y="1584960"/>
            <a:ext cx="5063490" cy="527304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434755-3380-900A-7607-0F6F9B46E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920" y="365125"/>
            <a:ext cx="1121283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/>
              <a:t>CD8+ T cells Primed/Licensed vs CD3_28 vs Naïve In Vitro Mice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Bioinformatic Results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44D0174-1211-73EE-724C-AAB7DBC085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190" y="1814195"/>
            <a:ext cx="5173980" cy="4351338"/>
          </a:xfrm>
        </p:spPr>
        <p:txBody>
          <a:bodyPr/>
          <a:lstStyle/>
          <a:p>
            <a:r>
              <a:rPr lang="en-US" u="sng" dirty="0"/>
              <a:t>Heatmap Receptors of interest:</a:t>
            </a:r>
          </a:p>
          <a:p>
            <a:pPr lvl="1"/>
            <a:r>
              <a:rPr lang="en-US" dirty="0"/>
              <a:t>This heatmap presents the expression of chosen Receptors’ genes from Shai </a:t>
            </a:r>
            <a:r>
              <a:rPr lang="en-US" dirty="0" err="1"/>
              <a:t>Dulberg’s</a:t>
            </a:r>
            <a:r>
              <a:rPr lang="en-US" dirty="0"/>
              <a:t> Ligands-Receptors gene list.</a:t>
            </a:r>
          </a:p>
          <a:p>
            <a:pPr lvl="1"/>
            <a:r>
              <a:rPr lang="en-US" dirty="0"/>
              <a:t>Rrbp1,Ptpn6,Pde1b,Pdcd1,Vcam1,Ogfr,Ager,Itga5,Mpl,M6pr,Cd40,</a:t>
            </a:r>
            <a:br>
              <a:rPr lang="en-US" dirty="0"/>
            </a:br>
            <a:r>
              <a:rPr lang="en-US" dirty="0"/>
              <a:t>Ifnar2,Rpsa,Slc1a5,Cxcr4,Traf2,</a:t>
            </a:r>
            <a:br>
              <a:rPr lang="en-US" dirty="0"/>
            </a:br>
            <a:r>
              <a:rPr lang="en-US" dirty="0"/>
              <a:t>Tnfrsf8,Robo3,Gpr84,Tnfrsf12a,</a:t>
            </a:r>
            <a:br>
              <a:rPr lang="en-US" dirty="0"/>
            </a:br>
            <a:r>
              <a:rPr lang="en-US" dirty="0"/>
              <a:t>Adgrl1 and Nlgn2.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3984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26172-2F5B-15CA-9390-954343780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52C90-E812-3517-F524-892AA96D5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err="1"/>
              <a:t>Circos</a:t>
            </a:r>
            <a:r>
              <a:rPr lang="en-US" b="1" u="sng" dirty="0"/>
              <a:t> Plot Methods</a:t>
            </a:r>
            <a:br>
              <a:rPr lang="en-US" b="1" u="sng" dirty="0"/>
            </a:br>
            <a:r>
              <a:rPr lang="en-US" b="1" u="sng" dirty="0" err="1"/>
              <a:t>PcDC_LMoDC</a:t>
            </a:r>
            <a:endParaRPr lang="LID4096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3D678-D7D0-E215-57E8-4C4659CF8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948989" cy="4809091"/>
          </a:xfrm>
        </p:spPr>
        <p:txBody>
          <a:bodyPr>
            <a:normAutofit/>
          </a:bodyPr>
          <a:lstStyle/>
          <a:p>
            <a:r>
              <a:rPr lang="en-US" dirty="0"/>
              <a:t>Ligands (</a:t>
            </a:r>
            <a:r>
              <a:rPr lang="en-US" dirty="0" err="1"/>
              <a:t>MoDCs</a:t>
            </a:r>
            <a:r>
              <a:rPr lang="en-US" dirty="0"/>
              <a:t> / </a:t>
            </a:r>
            <a:r>
              <a:rPr lang="en-US" dirty="0" err="1"/>
              <a:t>cDCs</a:t>
            </a:r>
            <a:r>
              <a:rPr lang="en-US" dirty="0"/>
              <a:t> In vitro) </a:t>
            </a:r>
            <a:r>
              <a:rPr lang="en-US" dirty="0">
                <a:sym typeface="Wingdings" panose="05000000000000000000" pitchFamily="2" charset="2"/>
              </a:rPr>
              <a:t> Receptors (T cells In vitro)</a:t>
            </a:r>
          </a:p>
          <a:p>
            <a:r>
              <a:rPr lang="en-US" dirty="0">
                <a:sym typeface="Wingdings" panose="05000000000000000000" pitchFamily="2" charset="2"/>
              </a:rPr>
              <a:t>Ligands-Receptors table from </a:t>
            </a:r>
            <a:r>
              <a:rPr lang="en-US" dirty="0" err="1">
                <a:sym typeface="Wingdings" panose="05000000000000000000" pitchFamily="2" charset="2"/>
              </a:rPr>
              <a:t>NicheNet</a:t>
            </a:r>
            <a:r>
              <a:rPr lang="en-US" dirty="0">
                <a:sym typeface="Wingdings" panose="05000000000000000000" pitchFamily="2" charset="2"/>
              </a:rPr>
              <a:t> for </a:t>
            </a:r>
            <a:r>
              <a:rPr lang="en-US" dirty="0" err="1">
                <a:sym typeface="Wingdings" panose="05000000000000000000" pitchFamily="2" charset="2"/>
              </a:rPr>
              <a:t>Circos</a:t>
            </a:r>
            <a:r>
              <a:rPr lang="en-US" dirty="0">
                <a:sym typeface="Wingdings" panose="05000000000000000000" pitchFamily="2" charset="2"/>
              </a:rPr>
              <a:t> plot connections.</a:t>
            </a:r>
          </a:p>
          <a:p>
            <a:r>
              <a:rPr lang="en-US" sz="2800" dirty="0">
                <a:sym typeface="Wingdings" panose="05000000000000000000" pitchFamily="2" charset="2"/>
              </a:rPr>
              <a:t>PPI from MIPPIE.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DSA calculation using max flow network.</a:t>
            </a:r>
          </a:p>
          <a:p>
            <a:r>
              <a:rPr lang="en-US" sz="2000" dirty="0">
                <a:sym typeface="Wingdings" panose="05000000000000000000" pitchFamily="2" charset="2"/>
              </a:rPr>
              <a:t>ADD VISUALIZATION OF THE CAPACITIES AND PPI …</a:t>
            </a: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805AFB60-09F8-1710-4261-C3EB3C5B9C85}"/>
              </a:ext>
            </a:extLst>
          </p:cNvPr>
          <p:cNvSpPr/>
          <p:nvPr/>
        </p:nvSpPr>
        <p:spPr>
          <a:xfrm>
            <a:off x="6787189" y="2517562"/>
            <a:ext cx="4664076" cy="4010895"/>
          </a:xfrm>
          <a:prstGeom prst="flowChartConnec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4A3DF3D3-8916-D2BA-F945-F35A0CFA3CCE}"/>
              </a:ext>
            </a:extLst>
          </p:cNvPr>
          <p:cNvSpPr/>
          <p:nvPr/>
        </p:nvSpPr>
        <p:spPr>
          <a:xfrm>
            <a:off x="7533434" y="3038253"/>
            <a:ext cx="674370" cy="342900"/>
          </a:xfrm>
          <a:prstGeom prst="flowChartConnector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p1</a:t>
            </a:r>
            <a:endParaRPr lang="LID4096" dirty="0">
              <a:solidFill>
                <a:sysClr val="windowText" lastClr="000000"/>
              </a:solidFill>
            </a:endParaRPr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81F2657D-03DD-84F3-7823-6F14CBF516A3}"/>
              </a:ext>
            </a:extLst>
          </p:cNvPr>
          <p:cNvSpPr/>
          <p:nvPr/>
        </p:nvSpPr>
        <p:spPr>
          <a:xfrm>
            <a:off x="7835111" y="3715322"/>
            <a:ext cx="674370" cy="342900"/>
          </a:xfrm>
          <a:prstGeom prst="flowChartConnector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p3</a:t>
            </a:r>
            <a:endParaRPr lang="LID4096" dirty="0">
              <a:solidFill>
                <a:sysClr val="windowText" lastClr="000000"/>
              </a:solidFill>
            </a:endParaRPr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134A0482-95DF-3D9B-06ED-0724C4E15E35}"/>
              </a:ext>
            </a:extLst>
          </p:cNvPr>
          <p:cNvSpPr/>
          <p:nvPr/>
        </p:nvSpPr>
        <p:spPr>
          <a:xfrm>
            <a:off x="8522129" y="3187160"/>
            <a:ext cx="674370" cy="342900"/>
          </a:xfrm>
          <a:prstGeom prst="flowChartConnector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p2</a:t>
            </a:r>
            <a:endParaRPr lang="LID4096" dirty="0">
              <a:solidFill>
                <a:sysClr val="windowText" lastClr="000000"/>
              </a:solidFill>
            </a:endParaRPr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BE3169A9-6E47-77EC-52F0-9630EDF5E588}"/>
              </a:ext>
            </a:extLst>
          </p:cNvPr>
          <p:cNvSpPr/>
          <p:nvPr/>
        </p:nvSpPr>
        <p:spPr>
          <a:xfrm>
            <a:off x="9309847" y="3642455"/>
            <a:ext cx="674370" cy="342900"/>
          </a:xfrm>
          <a:prstGeom prst="flowChartConnector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p4</a:t>
            </a:r>
            <a:endParaRPr lang="LID4096" dirty="0">
              <a:solidFill>
                <a:sysClr val="windowText" lastClr="000000"/>
              </a:solidFill>
            </a:endParaRPr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A03A6736-0D63-AC9D-3AA3-08BFDF469D8A}"/>
              </a:ext>
            </a:extLst>
          </p:cNvPr>
          <p:cNvSpPr/>
          <p:nvPr/>
        </p:nvSpPr>
        <p:spPr>
          <a:xfrm>
            <a:off x="8420211" y="4299415"/>
            <a:ext cx="674370" cy="342900"/>
          </a:xfrm>
          <a:prstGeom prst="flowChartConnector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p5</a:t>
            </a:r>
            <a:endParaRPr lang="LID4096" dirty="0">
              <a:solidFill>
                <a:sysClr val="windowText" lastClr="000000"/>
              </a:solidFill>
            </a:endParaRPr>
          </a:p>
        </p:txBody>
      </p:sp>
      <p:sp>
        <p:nvSpPr>
          <p:cNvPr id="45" name="Rectangle: Diagonal Corners Snipped 44">
            <a:extLst>
              <a:ext uri="{FF2B5EF4-FFF2-40B4-BE49-F238E27FC236}">
                <a16:creationId xmlns:a16="http://schemas.microsoft.com/office/drawing/2014/main" id="{CE338110-E14F-93C5-81BF-3543AA518956}"/>
              </a:ext>
            </a:extLst>
          </p:cNvPr>
          <p:cNvSpPr/>
          <p:nvPr/>
        </p:nvSpPr>
        <p:spPr>
          <a:xfrm rot="3594902">
            <a:off x="8246902" y="1611201"/>
            <a:ext cx="880110" cy="388620"/>
          </a:xfrm>
          <a:prstGeom prst="snip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Ligand</a:t>
            </a:r>
            <a:endParaRPr lang="LID4096" dirty="0"/>
          </a:p>
        </p:txBody>
      </p:sp>
      <p:sp>
        <p:nvSpPr>
          <p:cNvPr id="46" name="Partial Circle 45">
            <a:extLst>
              <a:ext uri="{FF2B5EF4-FFF2-40B4-BE49-F238E27FC236}">
                <a16:creationId xmlns:a16="http://schemas.microsoft.com/office/drawing/2014/main" id="{2481BBB8-4432-F518-E922-247D3BA62091}"/>
              </a:ext>
            </a:extLst>
          </p:cNvPr>
          <p:cNvSpPr/>
          <p:nvPr/>
        </p:nvSpPr>
        <p:spPr>
          <a:xfrm rot="20107352">
            <a:off x="8488372" y="2122033"/>
            <a:ext cx="471108" cy="414774"/>
          </a:xfrm>
          <a:prstGeom prst="pie">
            <a:avLst>
              <a:gd name="adj1" fmla="val 21156813"/>
              <a:gd name="adj2" fmla="val 16200000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</a:t>
            </a:r>
            <a:endParaRPr lang="LID4096" dirty="0">
              <a:solidFill>
                <a:schemeClr val="bg1"/>
              </a:solidFill>
            </a:endParaRPr>
          </a:p>
        </p:txBody>
      </p: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2B6776F6-A6EB-C0C3-83E5-2D189F392CA3}"/>
              </a:ext>
            </a:extLst>
          </p:cNvPr>
          <p:cNvCxnSpPr>
            <a:cxnSpLocks/>
            <a:stCxn id="46" idx="1"/>
            <a:endCxn id="5" idx="0"/>
          </p:cNvCxnSpPr>
          <p:nvPr/>
        </p:nvCxnSpPr>
        <p:spPr>
          <a:xfrm rot="5400000">
            <a:off x="8080549" y="2307633"/>
            <a:ext cx="520690" cy="94055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2FAB832-3540-045E-1264-9D5AC0D41EE5}"/>
              </a:ext>
            </a:extLst>
          </p:cNvPr>
          <p:cNvCxnSpPr>
            <a:cxnSpLocks/>
            <a:stCxn id="46" idx="1"/>
            <a:endCxn id="36" idx="0"/>
          </p:cNvCxnSpPr>
          <p:nvPr/>
        </p:nvCxnSpPr>
        <p:spPr>
          <a:xfrm>
            <a:off x="8811169" y="2517563"/>
            <a:ext cx="48145" cy="669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FEE921D4-CC1B-43D5-E4BB-9FFC8F53BFEC}"/>
              </a:ext>
            </a:extLst>
          </p:cNvPr>
          <p:cNvSpPr/>
          <p:nvPr/>
        </p:nvSpPr>
        <p:spPr>
          <a:xfrm>
            <a:off x="7486074" y="4474248"/>
            <a:ext cx="674370" cy="342900"/>
          </a:xfrm>
          <a:prstGeom prst="flowChartConnector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p6</a:t>
            </a:r>
            <a:endParaRPr lang="LID4096" dirty="0">
              <a:solidFill>
                <a:sysClr val="windowText" lastClr="000000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6106619-765C-4026-41E5-DBFD41D9072A}"/>
              </a:ext>
            </a:extLst>
          </p:cNvPr>
          <p:cNvCxnSpPr>
            <a:cxnSpLocks/>
            <a:stCxn id="5" idx="4"/>
            <a:endCxn id="35" idx="0"/>
          </p:cNvCxnSpPr>
          <p:nvPr/>
        </p:nvCxnSpPr>
        <p:spPr>
          <a:xfrm>
            <a:off x="7870619" y="3381153"/>
            <a:ext cx="301677" cy="334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FB0271F-6274-9406-13B7-3CEE80A014B9}"/>
              </a:ext>
            </a:extLst>
          </p:cNvPr>
          <p:cNvCxnSpPr>
            <a:cxnSpLocks/>
            <a:stCxn id="35" idx="4"/>
            <a:endCxn id="19" idx="0"/>
          </p:cNvCxnSpPr>
          <p:nvPr/>
        </p:nvCxnSpPr>
        <p:spPr>
          <a:xfrm flipH="1">
            <a:off x="7823259" y="4058222"/>
            <a:ext cx="349037" cy="416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387BC47-F471-64B3-C3ED-8318F7DFFA62}"/>
              </a:ext>
            </a:extLst>
          </p:cNvPr>
          <p:cNvCxnSpPr>
            <a:stCxn id="35" idx="5"/>
            <a:endCxn id="38" idx="0"/>
          </p:cNvCxnSpPr>
          <p:nvPr/>
        </p:nvCxnSpPr>
        <p:spPr>
          <a:xfrm>
            <a:off x="8410722" y="4008005"/>
            <a:ext cx="346674" cy="2914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13A2854-E24D-8BD1-9E45-9D6DC045B8F1}"/>
              </a:ext>
            </a:extLst>
          </p:cNvPr>
          <p:cNvCxnSpPr>
            <a:stCxn id="36" idx="3"/>
            <a:endCxn id="35" idx="7"/>
          </p:cNvCxnSpPr>
          <p:nvPr/>
        </p:nvCxnSpPr>
        <p:spPr>
          <a:xfrm flipH="1">
            <a:off x="8410722" y="3479843"/>
            <a:ext cx="210166" cy="285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433B87D1-D475-4391-62E9-D6AA37D70EA2}"/>
              </a:ext>
            </a:extLst>
          </p:cNvPr>
          <p:cNvCxnSpPr>
            <a:stCxn id="36" idx="5"/>
            <a:endCxn id="37" idx="0"/>
          </p:cNvCxnSpPr>
          <p:nvPr/>
        </p:nvCxnSpPr>
        <p:spPr>
          <a:xfrm>
            <a:off x="9097740" y="3479843"/>
            <a:ext cx="549292" cy="162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4A05161-83DA-DE7E-C5AF-F63C3103EC17}"/>
              </a:ext>
            </a:extLst>
          </p:cNvPr>
          <p:cNvCxnSpPr>
            <a:cxnSpLocks/>
            <a:stCxn id="37" idx="3"/>
            <a:endCxn id="38" idx="7"/>
          </p:cNvCxnSpPr>
          <p:nvPr/>
        </p:nvCxnSpPr>
        <p:spPr>
          <a:xfrm flipH="1">
            <a:off x="8995822" y="3935138"/>
            <a:ext cx="412784" cy="414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E055155-06CF-E59A-AAE8-EAA4D2A6FEF9}"/>
              </a:ext>
            </a:extLst>
          </p:cNvPr>
          <p:cNvCxnSpPr>
            <a:cxnSpLocks/>
            <a:stCxn id="19" idx="4"/>
          </p:cNvCxnSpPr>
          <p:nvPr/>
        </p:nvCxnSpPr>
        <p:spPr>
          <a:xfrm>
            <a:off x="7823259" y="4817148"/>
            <a:ext cx="337185" cy="334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B043CDFF-4168-EC80-AF18-30AAEB3042FB}"/>
              </a:ext>
            </a:extLst>
          </p:cNvPr>
          <p:cNvCxnSpPr>
            <a:stCxn id="38" idx="4"/>
          </p:cNvCxnSpPr>
          <p:nvPr/>
        </p:nvCxnSpPr>
        <p:spPr>
          <a:xfrm>
            <a:off x="8757396" y="4642315"/>
            <a:ext cx="337185" cy="199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E06248B-16F6-9E63-CA72-ACBE8C2E5611}"/>
              </a:ext>
            </a:extLst>
          </p:cNvPr>
          <p:cNvCxnSpPr>
            <a:stCxn id="37" idx="4"/>
          </p:cNvCxnSpPr>
          <p:nvPr/>
        </p:nvCxnSpPr>
        <p:spPr>
          <a:xfrm>
            <a:off x="9647032" y="3985355"/>
            <a:ext cx="113656" cy="43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lowchart: Connector 63">
            <a:extLst>
              <a:ext uri="{FF2B5EF4-FFF2-40B4-BE49-F238E27FC236}">
                <a16:creationId xmlns:a16="http://schemas.microsoft.com/office/drawing/2014/main" id="{5A21032D-EE72-7077-D151-B50EFFBFDCB6}"/>
              </a:ext>
            </a:extLst>
          </p:cNvPr>
          <p:cNvSpPr/>
          <p:nvPr/>
        </p:nvSpPr>
        <p:spPr>
          <a:xfrm>
            <a:off x="9513738" y="4399118"/>
            <a:ext cx="853005" cy="342900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TF1</a:t>
            </a:r>
            <a:endParaRPr lang="LID4096" dirty="0">
              <a:solidFill>
                <a:sysClr val="windowText" lastClr="000000"/>
              </a:solidFill>
            </a:endParaRPr>
          </a:p>
        </p:txBody>
      </p:sp>
      <p:sp>
        <p:nvSpPr>
          <p:cNvPr id="65" name="Flowchart: Connector 64">
            <a:extLst>
              <a:ext uri="{FF2B5EF4-FFF2-40B4-BE49-F238E27FC236}">
                <a16:creationId xmlns:a16="http://schemas.microsoft.com/office/drawing/2014/main" id="{99FD9D21-BD0C-B0E8-29A3-089E4029144E}"/>
              </a:ext>
            </a:extLst>
          </p:cNvPr>
          <p:cNvSpPr/>
          <p:nvPr/>
        </p:nvSpPr>
        <p:spPr>
          <a:xfrm>
            <a:off x="8794027" y="4839353"/>
            <a:ext cx="853005" cy="342900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TF2</a:t>
            </a:r>
            <a:endParaRPr lang="LID4096" dirty="0">
              <a:solidFill>
                <a:sysClr val="windowText" lastClr="000000"/>
              </a:solidFill>
            </a:endParaRPr>
          </a:p>
        </p:txBody>
      </p:sp>
      <p:sp>
        <p:nvSpPr>
          <p:cNvPr id="70" name="Flowchart: Connector 69">
            <a:extLst>
              <a:ext uri="{FF2B5EF4-FFF2-40B4-BE49-F238E27FC236}">
                <a16:creationId xmlns:a16="http://schemas.microsoft.com/office/drawing/2014/main" id="{02A22256-77B7-005F-B479-B247F6869369}"/>
              </a:ext>
            </a:extLst>
          </p:cNvPr>
          <p:cNvSpPr/>
          <p:nvPr/>
        </p:nvSpPr>
        <p:spPr>
          <a:xfrm>
            <a:off x="7831833" y="5126290"/>
            <a:ext cx="853005" cy="342900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TF3</a:t>
            </a:r>
            <a:endParaRPr lang="LID4096" dirty="0">
              <a:solidFill>
                <a:sysClr val="windowText" lastClr="000000"/>
              </a:solidFill>
            </a:endParaRPr>
          </a:p>
        </p:txBody>
      </p:sp>
      <p:sp>
        <p:nvSpPr>
          <p:cNvPr id="71" name="Flowchart: Connector 70">
            <a:extLst>
              <a:ext uri="{FF2B5EF4-FFF2-40B4-BE49-F238E27FC236}">
                <a16:creationId xmlns:a16="http://schemas.microsoft.com/office/drawing/2014/main" id="{38BE66AA-2E9A-33B7-8F89-CFAACB679129}"/>
              </a:ext>
            </a:extLst>
          </p:cNvPr>
          <p:cNvSpPr/>
          <p:nvPr/>
        </p:nvSpPr>
        <p:spPr>
          <a:xfrm>
            <a:off x="9122440" y="5707908"/>
            <a:ext cx="1218764" cy="656686"/>
          </a:xfrm>
          <a:prstGeom prst="flowChartConnector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Virtual Sink</a:t>
            </a:r>
            <a:endParaRPr lang="LID4096" dirty="0">
              <a:solidFill>
                <a:sysClr val="windowText" lastClr="000000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CCA9C7F-A923-BC25-2036-F940DC394690}"/>
              </a:ext>
            </a:extLst>
          </p:cNvPr>
          <p:cNvCxnSpPr>
            <a:stCxn id="70" idx="4"/>
            <a:endCxn id="71" idx="1"/>
          </p:cNvCxnSpPr>
          <p:nvPr/>
        </p:nvCxnSpPr>
        <p:spPr>
          <a:xfrm>
            <a:off x="8258336" y="5469190"/>
            <a:ext cx="1042588" cy="334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304D4D2A-9B9B-F901-AD0B-942212E136AA}"/>
              </a:ext>
            </a:extLst>
          </p:cNvPr>
          <p:cNvCxnSpPr>
            <a:endCxn id="71" idx="0"/>
          </p:cNvCxnSpPr>
          <p:nvPr/>
        </p:nvCxnSpPr>
        <p:spPr>
          <a:xfrm>
            <a:off x="9220529" y="5184621"/>
            <a:ext cx="511293" cy="523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1969F8E-37CA-0588-A236-F33EDC4DDD06}"/>
              </a:ext>
            </a:extLst>
          </p:cNvPr>
          <p:cNvCxnSpPr>
            <a:stCxn id="64" idx="4"/>
            <a:endCxn id="71" idx="7"/>
          </p:cNvCxnSpPr>
          <p:nvPr/>
        </p:nvCxnSpPr>
        <p:spPr>
          <a:xfrm>
            <a:off x="9940241" y="4742018"/>
            <a:ext cx="222479" cy="1062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3E4579E4-630F-3290-8D63-29A3D2AC0BBC}"/>
              </a:ext>
            </a:extLst>
          </p:cNvPr>
          <p:cNvSpPr txBox="1"/>
          <p:nvPr/>
        </p:nvSpPr>
        <p:spPr>
          <a:xfrm>
            <a:off x="10047604" y="5062061"/>
            <a:ext cx="541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/Inf</a:t>
            </a:r>
            <a:endParaRPr lang="LID4096" dirty="0">
              <a:solidFill>
                <a:srgbClr val="FF0000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CD14CC4-C4A2-6027-74F0-8624E6D90574}"/>
              </a:ext>
            </a:extLst>
          </p:cNvPr>
          <p:cNvSpPr txBox="1"/>
          <p:nvPr/>
        </p:nvSpPr>
        <p:spPr>
          <a:xfrm>
            <a:off x="9517527" y="5253351"/>
            <a:ext cx="541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/Inf</a:t>
            </a:r>
            <a:endParaRPr lang="LID4096" dirty="0">
              <a:solidFill>
                <a:srgbClr val="FF0000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0438838-2319-9FBC-88F6-49B545028607}"/>
              </a:ext>
            </a:extLst>
          </p:cNvPr>
          <p:cNvSpPr txBox="1"/>
          <p:nvPr/>
        </p:nvSpPr>
        <p:spPr>
          <a:xfrm>
            <a:off x="8829275" y="5365008"/>
            <a:ext cx="541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/Inf</a:t>
            </a:r>
            <a:endParaRPr lang="LID4096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9373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D9D04-14B3-24FA-14EC-C17ED9A79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err="1"/>
              <a:t>Circos</a:t>
            </a:r>
            <a:r>
              <a:rPr lang="en-US" b="1" u="sng" dirty="0"/>
              <a:t> Plot Methods</a:t>
            </a:r>
            <a:br>
              <a:rPr lang="en-US" b="1" u="sng" dirty="0"/>
            </a:br>
            <a:r>
              <a:rPr lang="en-US" b="1" u="sng" dirty="0" err="1"/>
              <a:t>PcDC_LMoDC</a:t>
            </a:r>
            <a:endParaRPr lang="LID4096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167C8-6255-5402-A265-8C9CD9807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935" y="1798821"/>
            <a:ext cx="7153233" cy="4809091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ym typeface="Wingdings" panose="05000000000000000000" pitchFamily="2" charset="2"/>
              </a:rPr>
              <a:t>DSA calculation using max flow network:</a:t>
            </a:r>
            <a:endParaRPr lang="en-US" dirty="0">
              <a:highlight>
                <a:srgbClr val="FFFF00"/>
              </a:highlight>
              <a:sym typeface="Wingdings" panose="05000000000000000000" pitchFamily="2" charset="2"/>
            </a:endParaRPr>
          </a:p>
          <a:p>
            <a:pPr lvl="1"/>
            <a:r>
              <a:rPr lang="en-US" sz="2800" dirty="0">
                <a:sym typeface="Wingdings" panose="05000000000000000000" pitchFamily="2" charset="2"/>
              </a:rPr>
              <a:t>Enrichment test of TFs from TF-Target table in the raw counts data (Hypergeometric test; Up regulated </a:t>
            </a:r>
            <a:r>
              <a:rPr lang="en-US" sz="2800" dirty="0" err="1">
                <a:sym typeface="Wingdings" panose="05000000000000000000" pitchFamily="2" charset="2"/>
              </a:rPr>
              <a:t>PcDC_LMoDC</a:t>
            </a:r>
            <a:r>
              <a:rPr lang="en-US" sz="2800" dirty="0">
                <a:sym typeface="Wingdings" panose="05000000000000000000" pitchFamily="2" charset="2"/>
              </a:rPr>
              <a:t> samples) </a:t>
            </a:r>
          </a:p>
          <a:p>
            <a:pPr lvl="1"/>
            <a:r>
              <a:rPr lang="en-US" sz="2800" dirty="0">
                <a:sym typeface="Wingdings" panose="05000000000000000000" pitchFamily="2" charset="2"/>
              </a:rPr>
              <a:t>88 enriched TFs.</a:t>
            </a:r>
          </a:p>
          <a:p>
            <a:pPr lvl="1"/>
            <a:r>
              <a:rPr lang="en-US" sz="2800" dirty="0">
                <a:sym typeface="Wingdings" panose="05000000000000000000" pitchFamily="2" charset="2"/>
              </a:rPr>
              <a:t>Capacities = (Pearson correlations for every gene pair from all samples counts) X (the mean expression of the gene pair in </a:t>
            </a:r>
            <a:r>
              <a:rPr lang="en-US" sz="2800" dirty="0" err="1">
                <a:sym typeface="Wingdings" panose="05000000000000000000" pitchFamily="2" charset="2"/>
              </a:rPr>
              <a:t>PcDC_LMoDC</a:t>
            </a:r>
            <a:r>
              <a:rPr lang="en-US" sz="2800" dirty="0">
                <a:sym typeface="Wingdings" panose="05000000000000000000" pitchFamily="2" charset="2"/>
              </a:rPr>
              <a:t> samples counts.)</a:t>
            </a:r>
          </a:p>
          <a:p>
            <a:pPr lvl="1"/>
            <a:r>
              <a:rPr lang="en-US" sz="2800" dirty="0">
                <a:sym typeface="Wingdings" panose="05000000000000000000" pitchFamily="2" charset="2"/>
              </a:rPr>
              <a:t>Infinity capacity for every enriched TF and the virtual sink.</a:t>
            </a:r>
          </a:p>
          <a:p>
            <a:pPr lvl="1"/>
            <a:r>
              <a:rPr lang="en-US" sz="2800" dirty="0">
                <a:sym typeface="Wingdings" panose="05000000000000000000" pitchFamily="2" charset="2"/>
              </a:rPr>
              <a:t>DSA value = max flow value in the network/ degree centrality.</a:t>
            </a:r>
          </a:p>
          <a:p>
            <a:pPr lvl="1"/>
            <a:r>
              <a:rPr lang="en-US" sz="2800" dirty="0">
                <a:sym typeface="Wingdings" panose="05000000000000000000" pitchFamily="2" charset="2"/>
              </a:rPr>
              <a:t>The degree centrality = deg(v) / (n-1) .</a:t>
            </a:r>
          </a:p>
          <a:p>
            <a:pPr lvl="1"/>
            <a:r>
              <a:rPr lang="en-US" sz="2800" dirty="0">
                <a:sym typeface="Wingdings" panose="05000000000000000000" pitchFamily="2" charset="2"/>
              </a:rPr>
              <a:t>P-value for each DSA value was calculated using permutation test.</a:t>
            </a:r>
            <a:endParaRPr lang="en-US" sz="2000" dirty="0">
              <a:sym typeface="Wingdings" panose="05000000000000000000" pitchFamily="2" charset="2"/>
            </a:endParaRPr>
          </a:p>
          <a:p>
            <a:pPr lvl="1"/>
            <a:endParaRPr lang="en-US" sz="2000" dirty="0">
              <a:sym typeface="Wingdings" panose="05000000000000000000" pitchFamily="2" charset="2"/>
            </a:endParaRPr>
          </a:p>
          <a:p>
            <a:pPr lvl="1"/>
            <a:endParaRPr lang="en-US" sz="2000" dirty="0">
              <a:sym typeface="Wingdings" panose="05000000000000000000" pitchFamily="2" charset="2"/>
            </a:endParaRPr>
          </a:p>
          <a:p>
            <a:pPr lvl="1"/>
            <a:endParaRPr lang="en-US" sz="2000" dirty="0">
              <a:sym typeface="Wingdings" panose="05000000000000000000" pitchFamily="2" charset="2"/>
            </a:endParaRPr>
          </a:p>
          <a:p>
            <a:pPr lvl="1"/>
            <a:endParaRPr lang="en-US" sz="2000" dirty="0">
              <a:sym typeface="Wingdings" panose="05000000000000000000" pitchFamily="2" charset="2"/>
            </a:endParaRP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E468BFD4-8642-880F-0D4C-B34DDC862871}"/>
              </a:ext>
            </a:extLst>
          </p:cNvPr>
          <p:cNvSpPr/>
          <p:nvPr/>
        </p:nvSpPr>
        <p:spPr>
          <a:xfrm>
            <a:off x="6787189" y="2517562"/>
            <a:ext cx="4664076" cy="4010895"/>
          </a:xfrm>
          <a:prstGeom prst="flowChartConnec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9B4269C3-BA7D-4AD8-8F22-579433A98A7C}"/>
              </a:ext>
            </a:extLst>
          </p:cNvPr>
          <p:cNvSpPr/>
          <p:nvPr/>
        </p:nvSpPr>
        <p:spPr>
          <a:xfrm>
            <a:off x="7533434" y="3038253"/>
            <a:ext cx="674370" cy="342900"/>
          </a:xfrm>
          <a:prstGeom prst="flowChartConnector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p1</a:t>
            </a:r>
            <a:endParaRPr lang="LID4096" dirty="0">
              <a:solidFill>
                <a:sysClr val="windowText" lastClr="000000"/>
              </a:solidFill>
            </a:endParaRPr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1E674FDA-2CA3-ED87-C745-C65A21E55D01}"/>
              </a:ext>
            </a:extLst>
          </p:cNvPr>
          <p:cNvSpPr/>
          <p:nvPr/>
        </p:nvSpPr>
        <p:spPr>
          <a:xfrm>
            <a:off x="7835111" y="3715322"/>
            <a:ext cx="674370" cy="342900"/>
          </a:xfrm>
          <a:prstGeom prst="flowChartConnector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p3</a:t>
            </a:r>
            <a:endParaRPr lang="LID4096" dirty="0">
              <a:solidFill>
                <a:sysClr val="windowText" lastClr="000000"/>
              </a:solidFill>
            </a:endParaRPr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3512E7D7-09DB-0921-EDCC-17B64E2F3620}"/>
              </a:ext>
            </a:extLst>
          </p:cNvPr>
          <p:cNvSpPr/>
          <p:nvPr/>
        </p:nvSpPr>
        <p:spPr>
          <a:xfrm>
            <a:off x="8522129" y="3187160"/>
            <a:ext cx="674370" cy="342900"/>
          </a:xfrm>
          <a:prstGeom prst="flowChartConnector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p2</a:t>
            </a:r>
            <a:endParaRPr lang="LID4096" dirty="0">
              <a:solidFill>
                <a:sysClr val="windowText" lastClr="000000"/>
              </a:solidFill>
            </a:endParaRPr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354B0FC0-AE8F-926A-C7C9-EC50352EE6E7}"/>
              </a:ext>
            </a:extLst>
          </p:cNvPr>
          <p:cNvSpPr/>
          <p:nvPr/>
        </p:nvSpPr>
        <p:spPr>
          <a:xfrm>
            <a:off x="9309847" y="3642455"/>
            <a:ext cx="674370" cy="342900"/>
          </a:xfrm>
          <a:prstGeom prst="flowChartConnector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p4</a:t>
            </a:r>
            <a:endParaRPr lang="LID4096" dirty="0">
              <a:solidFill>
                <a:sysClr val="windowText" lastClr="000000"/>
              </a:solidFill>
            </a:endParaRPr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8C784C51-E8BB-6E05-AECC-FE0DAA1E0A28}"/>
              </a:ext>
            </a:extLst>
          </p:cNvPr>
          <p:cNvSpPr/>
          <p:nvPr/>
        </p:nvSpPr>
        <p:spPr>
          <a:xfrm>
            <a:off x="8420211" y="4299415"/>
            <a:ext cx="674370" cy="342900"/>
          </a:xfrm>
          <a:prstGeom prst="flowChartConnector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p5</a:t>
            </a:r>
            <a:endParaRPr lang="LID4096" dirty="0">
              <a:solidFill>
                <a:sysClr val="windowText" lastClr="000000"/>
              </a:solidFill>
            </a:endParaRPr>
          </a:p>
        </p:txBody>
      </p:sp>
      <p:sp>
        <p:nvSpPr>
          <p:cNvPr id="45" name="Rectangle: Diagonal Corners Snipped 44">
            <a:extLst>
              <a:ext uri="{FF2B5EF4-FFF2-40B4-BE49-F238E27FC236}">
                <a16:creationId xmlns:a16="http://schemas.microsoft.com/office/drawing/2014/main" id="{2E53B4D3-EA5D-5655-1C9C-D82145AD6953}"/>
              </a:ext>
            </a:extLst>
          </p:cNvPr>
          <p:cNvSpPr/>
          <p:nvPr/>
        </p:nvSpPr>
        <p:spPr>
          <a:xfrm rot="3594902">
            <a:off x="8246902" y="1611201"/>
            <a:ext cx="880110" cy="388620"/>
          </a:xfrm>
          <a:prstGeom prst="snip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Ligand</a:t>
            </a:r>
            <a:endParaRPr lang="LID4096" dirty="0"/>
          </a:p>
        </p:txBody>
      </p:sp>
      <p:sp>
        <p:nvSpPr>
          <p:cNvPr id="46" name="Partial Circle 45">
            <a:extLst>
              <a:ext uri="{FF2B5EF4-FFF2-40B4-BE49-F238E27FC236}">
                <a16:creationId xmlns:a16="http://schemas.microsoft.com/office/drawing/2014/main" id="{82C0C60D-E909-39BE-A0D2-2CDC3902B7C0}"/>
              </a:ext>
            </a:extLst>
          </p:cNvPr>
          <p:cNvSpPr/>
          <p:nvPr/>
        </p:nvSpPr>
        <p:spPr>
          <a:xfrm rot="20107352">
            <a:off x="8488372" y="2122033"/>
            <a:ext cx="471108" cy="414774"/>
          </a:xfrm>
          <a:prstGeom prst="pie">
            <a:avLst>
              <a:gd name="adj1" fmla="val 21156813"/>
              <a:gd name="adj2" fmla="val 16200000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</a:t>
            </a:r>
            <a:endParaRPr lang="LID4096" dirty="0">
              <a:solidFill>
                <a:schemeClr val="bg1"/>
              </a:solidFill>
            </a:endParaRPr>
          </a:p>
        </p:txBody>
      </p: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A62563CE-796C-86E8-2871-1EA51565B42D}"/>
              </a:ext>
            </a:extLst>
          </p:cNvPr>
          <p:cNvCxnSpPr>
            <a:cxnSpLocks/>
            <a:stCxn id="46" idx="1"/>
            <a:endCxn id="5" idx="0"/>
          </p:cNvCxnSpPr>
          <p:nvPr/>
        </p:nvCxnSpPr>
        <p:spPr>
          <a:xfrm rot="5400000">
            <a:off x="8080549" y="2307633"/>
            <a:ext cx="520690" cy="94055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E56BE87-13DF-5F6A-670F-C5ACFB18F4D8}"/>
              </a:ext>
            </a:extLst>
          </p:cNvPr>
          <p:cNvCxnSpPr>
            <a:cxnSpLocks/>
            <a:stCxn id="46" idx="1"/>
            <a:endCxn id="36" idx="0"/>
          </p:cNvCxnSpPr>
          <p:nvPr/>
        </p:nvCxnSpPr>
        <p:spPr>
          <a:xfrm>
            <a:off x="8811169" y="2517563"/>
            <a:ext cx="48145" cy="669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6F1D62B3-3B9E-1D67-3EB2-D0B86E6ADE66}"/>
              </a:ext>
            </a:extLst>
          </p:cNvPr>
          <p:cNvSpPr/>
          <p:nvPr/>
        </p:nvSpPr>
        <p:spPr>
          <a:xfrm>
            <a:off x="7486074" y="4474248"/>
            <a:ext cx="674370" cy="342900"/>
          </a:xfrm>
          <a:prstGeom prst="flowChartConnector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p6</a:t>
            </a:r>
            <a:endParaRPr lang="LID4096" dirty="0">
              <a:solidFill>
                <a:sysClr val="windowText" lastClr="000000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623E911-6236-81D2-E52C-C6DA7F9667BC}"/>
              </a:ext>
            </a:extLst>
          </p:cNvPr>
          <p:cNvCxnSpPr>
            <a:cxnSpLocks/>
            <a:stCxn id="5" idx="4"/>
            <a:endCxn id="35" idx="0"/>
          </p:cNvCxnSpPr>
          <p:nvPr/>
        </p:nvCxnSpPr>
        <p:spPr>
          <a:xfrm>
            <a:off x="7870619" y="3381153"/>
            <a:ext cx="301677" cy="334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9D7FFB8-6180-A4BA-CACA-39B18198CC07}"/>
              </a:ext>
            </a:extLst>
          </p:cNvPr>
          <p:cNvCxnSpPr>
            <a:cxnSpLocks/>
            <a:stCxn id="35" idx="4"/>
            <a:endCxn id="19" idx="0"/>
          </p:cNvCxnSpPr>
          <p:nvPr/>
        </p:nvCxnSpPr>
        <p:spPr>
          <a:xfrm flipH="1">
            <a:off x="7823259" y="4058222"/>
            <a:ext cx="349037" cy="416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DC16284-6F2B-F067-7EAC-B6B8B441A4E3}"/>
              </a:ext>
            </a:extLst>
          </p:cNvPr>
          <p:cNvCxnSpPr>
            <a:stCxn id="35" idx="5"/>
            <a:endCxn id="38" idx="0"/>
          </p:cNvCxnSpPr>
          <p:nvPr/>
        </p:nvCxnSpPr>
        <p:spPr>
          <a:xfrm>
            <a:off x="8410722" y="4008005"/>
            <a:ext cx="346674" cy="2914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E32C255-732A-70F9-E22C-6480CA024F49}"/>
              </a:ext>
            </a:extLst>
          </p:cNvPr>
          <p:cNvCxnSpPr>
            <a:stCxn id="36" idx="3"/>
            <a:endCxn id="35" idx="7"/>
          </p:cNvCxnSpPr>
          <p:nvPr/>
        </p:nvCxnSpPr>
        <p:spPr>
          <a:xfrm flipH="1">
            <a:off x="8410722" y="3479843"/>
            <a:ext cx="210166" cy="285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0DA2F68-D153-912E-BF4D-49514C2F828F}"/>
              </a:ext>
            </a:extLst>
          </p:cNvPr>
          <p:cNvCxnSpPr>
            <a:stCxn id="36" idx="5"/>
            <a:endCxn id="37" idx="0"/>
          </p:cNvCxnSpPr>
          <p:nvPr/>
        </p:nvCxnSpPr>
        <p:spPr>
          <a:xfrm>
            <a:off x="9097740" y="3479843"/>
            <a:ext cx="549292" cy="162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77155354-C790-C6C2-AE98-4AA02083ED5D}"/>
              </a:ext>
            </a:extLst>
          </p:cNvPr>
          <p:cNvCxnSpPr>
            <a:cxnSpLocks/>
            <a:stCxn id="37" idx="3"/>
            <a:endCxn id="38" idx="7"/>
          </p:cNvCxnSpPr>
          <p:nvPr/>
        </p:nvCxnSpPr>
        <p:spPr>
          <a:xfrm flipH="1">
            <a:off x="8995822" y="3935138"/>
            <a:ext cx="412784" cy="414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AD63CDA-855D-433F-A536-BC5FDBB0D7A2}"/>
              </a:ext>
            </a:extLst>
          </p:cNvPr>
          <p:cNvCxnSpPr>
            <a:cxnSpLocks/>
            <a:stCxn id="19" idx="4"/>
          </p:cNvCxnSpPr>
          <p:nvPr/>
        </p:nvCxnSpPr>
        <p:spPr>
          <a:xfrm>
            <a:off x="7823259" y="4817148"/>
            <a:ext cx="337185" cy="334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03B84D3-D5EF-7439-C30C-E3D8D11018AB}"/>
              </a:ext>
            </a:extLst>
          </p:cNvPr>
          <p:cNvCxnSpPr>
            <a:stCxn id="38" idx="4"/>
          </p:cNvCxnSpPr>
          <p:nvPr/>
        </p:nvCxnSpPr>
        <p:spPr>
          <a:xfrm>
            <a:off x="8757396" y="4642315"/>
            <a:ext cx="337185" cy="199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2248B73-E027-0B77-47A8-6E29DE018AFD}"/>
              </a:ext>
            </a:extLst>
          </p:cNvPr>
          <p:cNvCxnSpPr>
            <a:stCxn id="37" idx="4"/>
          </p:cNvCxnSpPr>
          <p:nvPr/>
        </p:nvCxnSpPr>
        <p:spPr>
          <a:xfrm>
            <a:off x="9647032" y="3985355"/>
            <a:ext cx="113656" cy="43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lowchart: Connector 63">
            <a:extLst>
              <a:ext uri="{FF2B5EF4-FFF2-40B4-BE49-F238E27FC236}">
                <a16:creationId xmlns:a16="http://schemas.microsoft.com/office/drawing/2014/main" id="{D6F050A7-32F2-04C0-E0D9-B2D320E47639}"/>
              </a:ext>
            </a:extLst>
          </p:cNvPr>
          <p:cNvSpPr/>
          <p:nvPr/>
        </p:nvSpPr>
        <p:spPr>
          <a:xfrm>
            <a:off x="9513738" y="4399118"/>
            <a:ext cx="853005" cy="342900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TF1</a:t>
            </a:r>
            <a:endParaRPr lang="LID4096" dirty="0">
              <a:solidFill>
                <a:sysClr val="windowText" lastClr="000000"/>
              </a:solidFill>
            </a:endParaRPr>
          </a:p>
        </p:txBody>
      </p:sp>
      <p:sp>
        <p:nvSpPr>
          <p:cNvPr id="65" name="Flowchart: Connector 64">
            <a:extLst>
              <a:ext uri="{FF2B5EF4-FFF2-40B4-BE49-F238E27FC236}">
                <a16:creationId xmlns:a16="http://schemas.microsoft.com/office/drawing/2014/main" id="{7FCE7661-4665-FFA3-E2E4-C66660A362E8}"/>
              </a:ext>
            </a:extLst>
          </p:cNvPr>
          <p:cNvSpPr/>
          <p:nvPr/>
        </p:nvSpPr>
        <p:spPr>
          <a:xfrm>
            <a:off x="8794027" y="4839353"/>
            <a:ext cx="853005" cy="342900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TF2</a:t>
            </a:r>
            <a:endParaRPr lang="LID4096" dirty="0">
              <a:solidFill>
                <a:sysClr val="windowText" lastClr="000000"/>
              </a:solidFill>
            </a:endParaRPr>
          </a:p>
        </p:txBody>
      </p:sp>
      <p:sp>
        <p:nvSpPr>
          <p:cNvPr id="70" name="Flowchart: Connector 69">
            <a:extLst>
              <a:ext uri="{FF2B5EF4-FFF2-40B4-BE49-F238E27FC236}">
                <a16:creationId xmlns:a16="http://schemas.microsoft.com/office/drawing/2014/main" id="{C09B6DBD-437C-FCAC-9FDC-9FDF22AAFCA0}"/>
              </a:ext>
            </a:extLst>
          </p:cNvPr>
          <p:cNvSpPr/>
          <p:nvPr/>
        </p:nvSpPr>
        <p:spPr>
          <a:xfrm>
            <a:off x="7831833" y="5126290"/>
            <a:ext cx="853005" cy="342900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TF3</a:t>
            </a:r>
            <a:endParaRPr lang="LID4096" dirty="0">
              <a:solidFill>
                <a:sysClr val="windowText" lastClr="000000"/>
              </a:solidFill>
            </a:endParaRPr>
          </a:p>
        </p:txBody>
      </p:sp>
      <p:sp>
        <p:nvSpPr>
          <p:cNvPr id="71" name="Flowchart: Connector 70">
            <a:extLst>
              <a:ext uri="{FF2B5EF4-FFF2-40B4-BE49-F238E27FC236}">
                <a16:creationId xmlns:a16="http://schemas.microsoft.com/office/drawing/2014/main" id="{5922A4A0-115C-8E3A-A5CE-B0B2FA0515C6}"/>
              </a:ext>
            </a:extLst>
          </p:cNvPr>
          <p:cNvSpPr/>
          <p:nvPr/>
        </p:nvSpPr>
        <p:spPr>
          <a:xfrm>
            <a:off x="9122440" y="5707908"/>
            <a:ext cx="1218764" cy="656686"/>
          </a:xfrm>
          <a:prstGeom prst="flowChartConnector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Virtual Sink</a:t>
            </a:r>
            <a:endParaRPr lang="LID4096" dirty="0">
              <a:solidFill>
                <a:sysClr val="windowText" lastClr="000000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9BC67BD0-FC12-8B12-D3B6-CE9FF7E1730D}"/>
              </a:ext>
            </a:extLst>
          </p:cNvPr>
          <p:cNvCxnSpPr>
            <a:stCxn id="70" idx="4"/>
            <a:endCxn id="71" idx="1"/>
          </p:cNvCxnSpPr>
          <p:nvPr/>
        </p:nvCxnSpPr>
        <p:spPr>
          <a:xfrm>
            <a:off x="8258336" y="5469190"/>
            <a:ext cx="1042588" cy="334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D4EF8A55-CBE0-8669-2025-2DF5654C8A38}"/>
              </a:ext>
            </a:extLst>
          </p:cNvPr>
          <p:cNvCxnSpPr>
            <a:endCxn id="71" idx="0"/>
          </p:cNvCxnSpPr>
          <p:nvPr/>
        </p:nvCxnSpPr>
        <p:spPr>
          <a:xfrm>
            <a:off x="9220529" y="5184621"/>
            <a:ext cx="511293" cy="523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07AE4F5-E119-12E5-C1CA-82DED6FAE0C0}"/>
              </a:ext>
            </a:extLst>
          </p:cNvPr>
          <p:cNvCxnSpPr>
            <a:stCxn id="64" idx="4"/>
            <a:endCxn id="71" idx="7"/>
          </p:cNvCxnSpPr>
          <p:nvPr/>
        </p:nvCxnSpPr>
        <p:spPr>
          <a:xfrm>
            <a:off x="9940241" y="4742018"/>
            <a:ext cx="222479" cy="1062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D33B3479-68DB-8DDE-F3F2-5284D0D6A4A8}"/>
              </a:ext>
            </a:extLst>
          </p:cNvPr>
          <p:cNvSpPr txBox="1"/>
          <p:nvPr/>
        </p:nvSpPr>
        <p:spPr>
          <a:xfrm>
            <a:off x="10047604" y="5062061"/>
            <a:ext cx="541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/Inf</a:t>
            </a:r>
            <a:endParaRPr lang="LID4096" dirty="0">
              <a:solidFill>
                <a:srgbClr val="FF0000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AF58AAB-1D10-138C-3A88-5FF13E7D66A2}"/>
              </a:ext>
            </a:extLst>
          </p:cNvPr>
          <p:cNvSpPr txBox="1"/>
          <p:nvPr/>
        </p:nvSpPr>
        <p:spPr>
          <a:xfrm>
            <a:off x="9517527" y="5253351"/>
            <a:ext cx="541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/Inf</a:t>
            </a:r>
            <a:endParaRPr lang="LID4096" dirty="0">
              <a:solidFill>
                <a:srgbClr val="FF0000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3A823D3-17B0-86F1-DECF-A4B7CCD13A80}"/>
              </a:ext>
            </a:extLst>
          </p:cNvPr>
          <p:cNvSpPr txBox="1"/>
          <p:nvPr/>
        </p:nvSpPr>
        <p:spPr>
          <a:xfrm>
            <a:off x="8829275" y="5365008"/>
            <a:ext cx="541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/Inf</a:t>
            </a:r>
            <a:endParaRPr lang="LID4096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549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0DD61-3B03-BCA1-B200-1356C60AB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1AAB3-9919-13A3-1D07-C09DEA354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Priming and Licensing of DCs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4C4F0-8F20-60BB-B0B3-AAB316C05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562600" cy="4351338"/>
          </a:xfrm>
        </p:spPr>
        <p:txBody>
          <a:bodyPr>
            <a:normAutofit/>
          </a:bodyPr>
          <a:lstStyle/>
          <a:p>
            <a:r>
              <a:rPr lang="en-US" b="1" dirty="0"/>
              <a:t>Priming</a:t>
            </a:r>
            <a:r>
              <a:rPr lang="en-US" dirty="0"/>
              <a:t> involves the initial activation of dendritic cells upon encountering antigens.</a:t>
            </a:r>
          </a:p>
          <a:p>
            <a:r>
              <a:rPr lang="en-US" b="1" dirty="0"/>
              <a:t>The maturation process</a:t>
            </a:r>
            <a:r>
              <a:rPr lang="en-US" dirty="0"/>
              <a:t> enhances the ability of dendritic cells to effectively activate T cells.</a:t>
            </a:r>
          </a:p>
          <a:p>
            <a:pPr lvl="1"/>
            <a:r>
              <a:rPr lang="en-US" dirty="0"/>
              <a:t>Maturation involves the upregulation of co-stimulatory molecules (e.g., CD80 or CD86 == B7) and cytokine secretion, providing crucial signals for optimal T cell activation.</a:t>
            </a:r>
          </a:p>
          <a:p>
            <a:endParaRPr lang="LID4096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B76AFD-8BDE-3E8F-58B6-3FF78B696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2727" y="1893591"/>
            <a:ext cx="4776328" cy="3567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05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90A01E1-0712-9368-A203-EC7B011D14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5B093-26CA-4CB0-3422-400BC61B91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err="1"/>
              <a:t>Circos</a:t>
            </a:r>
            <a:r>
              <a:rPr lang="en-US" b="1" u="sng" dirty="0"/>
              <a:t> Plot Methods</a:t>
            </a:r>
            <a:br>
              <a:rPr lang="en-US" b="1" u="sng" dirty="0"/>
            </a:br>
            <a:r>
              <a:rPr lang="en-US" b="1" u="sng" dirty="0" err="1"/>
              <a:t>PcDC_LMoDC</a:t>
            </a:r>
            <a:endParaRPr lang="LID4096" b="1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954C77-F241-7E6D-B5F6-41E74AF72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948989" cy="4809091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ym typeface="Wingdings" panose="05000000000000000000" pitchFamily="2" charset="2"/>
              </a:rPr>
              <a:t>DSA calculation using flow network:</a:t>
            </a:r>
            <a:endParaRPr lang="en-US" dirty="0">
              <a:highlight>
                <a:srgbClr val="FFFF00"/>
              </a:highlight>
              <a:sym typeface="Wingdings" panose="05000000000000000000" pitchFamily="2" charset="2"/>
            </a:endParaRP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Enrichment test of TFs from TF-Target table in the raw counts data (Hypergeometric test; Up regulated </a:t>
            </a:r>
            <a:r>
              <a:rPr lang="en-US" sz="2000" dirty="0" err="1">
                <a:sym typeface="Wingdings" panose="05000000000000000000" pitchFamily="2" charset="2"/>
              </a:rPr>
              <a:t>PcDC_LMoDC</a:t>
            </a:r>
            <a:r>
              <a:rPr lang="en-US" sz="2000" dirty="0">
                <a:sym typeface="Wingdings" panose="05000000000000000000" pitchFamily="2" charset="2"/>
              </a:rPr>
              <a:t> samples) – for each TF how much the targets are expressed in the raw data.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88 enriched TFs.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Capacity for each edge calculated by Pearson correlations for every gene pair from all samples counts times the mean expression of the gene pair in </a:t>
            </a:r>
            <a:r>
              <a:rPr lang="en-US" sz="2000" dirty="0" err="1">
                <a:sym typeface="Wingdings" panose="05000000000000000000" pitchFamily="2" charset="2"/>
              </a:rPr>
              <a:t>PcDC_LMoDC</a:t>
            </a:r>
            <a:r>
              <a:rPr lang="en-US" sz="2000" dirty="0">
                <a:sym typeface="Wingdings" panose="05000000000000000000" pitchFamily="2" charset="2"/>
              </a:rPr>
              <a:t> samples counts.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Infinity capacity for every enriched TF and the virtual sink.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DSA value = max flow value in the network/ degree centrality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The degree centrality = deg(v) / (n-1)</a:t>
            </a:r>
          </a:p>
          <a:p>
            <a:pPr lvl="1"/>
            <a:r>
              <a:rPr lang="en-US" sz="2000" dirty="0">
                <a:sym typeface="Wingdings" panose="05000000000000000000" pitchFamily="2" charset="2"/>
              </a:rPr>
              <a:t>P-value for each DSA value was calculated using permutation test and then applied 1 sample t-test.</a:t>
            </a:r>
          </a:p>
          <a:p>
            <a:pPr lvl="1"/>
            <a:endParaRPr lang="en-US" sz="2000" dirty="0">
              <a:sym typeface="Wingdings" panose="05000000000000000000" pitchFamily="2" charset="2"/>
            </a:endParaRPr>
          </a:p>
          <a:p>
            <a:pPr lvl="1"/>
            <a:endParaRPr lang="en-US" sz="2000" dirty="0">
              <a:sym typeface="Wingdings" panose="05000000000000000000" pitchFamily="2" charset="2"/>
            </a:endParaRPr>
          </a:p>
          <a:p>
            <a:pPr lvl="1"/>
            <a:endParaRPr lang="en-US" sz="2000" dirty="0">
              <a:sym typeface="Wingdings" panose="05000000000000000000" pitchFamily="2" charset="2"/>
            </a:endParaRPr>
          </a:p>
          <a:p>
            <a:pPr lvl="1"/>
            <a:endParaRPr lang="en-US" sz="2000" dirty="0">
              <a:sym typeface="Wingdings" panose="05000000000000000000" pitchFamily="2" charset="2"/>
            </a:endParaRPr>
          </a:p>
          <a:p>
            <a:pPr lvl="1"/>
            <a:endParaRPr lang="en-US" sz="2000" dirty="0">
              <a:sym typeface="Wingdings" panose="05000000000000000000" pitchFamily="2" charset="2"/>
            </a:endParaRPr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147C34C0-2229-6924-ABD5-61547240F638}"/>
              </a:ext>
            </a:extLst>
          </p:cNvPr>
          <p:cNvSpPr/>
          <p:nvPr/>
        </p:nvSpPr>
        <p:spPr>
          <a:xfrm>
            <a:off x="6787189" y="2517562"/>
            <a:ext cx="4664076" cy="4010895"/>
          </a:xfrm>
          <a:prstGeom prst="flowChartConnec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DA3F1DD5-657E-0049-6161-873678D5A4D6}"/>
              </a:ext>
            </a:extLst>
          </p:cNvPr>
          <p:cNvSpPr/>
          <p:nvPr/>
        </p:nvSpPr>
        <p:spPr>
          <a:xfrm>
            <a:off x="7533434" y="3038253"/>
            <a:ext cx="674370" cy="342900"/>
          </a:xfrm>
          <a:prstGeom prst="flowChartConnector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p1</a:t>
            </a:r>
            <a:endParaRPr lang="LID4096" dirty="0">
              <a:solidFill>
                <a:sysClr val="windowText" lastClr="000000"/>
              </a:solidFill>
            </a:endParaRPr>
          </a:p>
        </p:txBody>
      </p: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5A9CF072-6FAD-6599-57F4-ECF96BC1CFAB}"/>
              </a:ext>
            </a:extLst>
          </p:cNvPr>
          <p:cNvSpPr/>
          <p:nvPr/>
        </p:nvSpPr>
        <p:spPr>
          <a:xfrm>
            <a:off x="7835111" y="3715322"/>
            <a:ext cx="674370" cy="342900"/>
          </a:xfrm>
          <a:prstGeom prst="flowChartConnector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p3</a:t>
            </a:r>
            <a:endParaRPr lang="LID4096" dirty="0">
              <a:solidFill>
                <a:sysClr val="windowText" lastClr="000000"/>
              </a:solidFill>
            </a:endParaRPr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D5EADD73-F841-7BE3-9559-F111AEB77E8A}"/>
              </a:ext>
            </a:extLst>
          </p:cNvPr>
          <p:cNvSpPr/>
          <p:nvPr/>
        </p:nvSpPr>
        <p:spPr>
          <a:xfrm>
            <a:off x="8522129" y="3187160"/>
            <a:ext cx="674370" cy="342900"/>
          </a:xfrm>
          <a:prstGeom prst="flowChartConnector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p2</a:t>
            </a:r>
            <a:endParaRPr lang="LID4096" dirty="0">
              <a:solidFill>
                <a:sysClr val="windowText" lastClr="000000"/>
              </a:solidFill>
            </a:endParaRPr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2D5F6BDB-1B9B-A448-A2CE-3A5FEB8062B1}"/>
              </a:ext>
            </a:extLst>
          </p:cNvPr>
          <p:cNvSpPr/>
          <p:nvPr/>
        </p:nvSpPr>
        <p:spPr>
          <a:xfrm>
            <a:off x="9309847" y="3642455"/>
            <a:ext cx="674370" cy="342900"/>
          </a:xfrm>
          <a:prstGeom prst="flowChartConnector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p4</a:t>
            </a:r>
            <a:endParaRPr lang="LID4096" dirty="0">
              <a:solidFill>
                <a:sysClr val="windowText" lastClr="000000"/>
              </a:solidFill>
            </a:endParaRPr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D49D9452-2793-7ECA-3187-234597CAA344}"/>
              </a:ext>
            </a:extLst>
          </p:cNvPr>
          <p:cNvSpPr/>
          <p:nvPr/>
        </p:nvSpPr>
        <p:spPr>
          <a:xfrm>
            <a:off x="8420211" y="4299415"/>
            <a:ext cx="674370" cy="342900"/>
          </a:xfrm>
          <a:prstGeom prst="flowChartConnector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p5</a:t>
            </a:r>
            <a:endParaRPr lang="LID4096" dirty="0">
              <a:solidFill>
                <a:sysClr val="windowText" lastClr="000000"/>
              </a:solidFill>
            </a:endParaRPr>
          </a:p>
        </p:txBody>
      </p:sp>
      <p:sp>
        <p:nvSpPr>
          <p:cNvPr id="45" name="Rectangle: Diagonal Corners Snipped 44">
            <a:extLst>
              <a:ext uri="{FF2B5EF4-FFF2-40B4-BE49-F238E27FC236}">
                <a16:creationId xmlns:a16="http://schemas.microsoft.com/office/drawing/2014/main" id="{6E2EE15D-C51A-E6FC-7D98-39038BF806C4}"/>
              </a:ext>
            </a:extLst>
          </p:cNvPr>
          <p:cNvSpPr/>
          <p:nvPr/>
        </p:nvSpPr>
        <p:spPr>
          <a:xfrm rot="3594902">
            <a:off x="8246902" y="1611201"/>
            <a:ext cx="880110" cy="388620"/>
          </a:xfrm>
          <a:prstGeom prst="snip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Ligand</a:t>
            </a:r>
            <a:endParaRPr lang="LID4096" dirty="0"/>
          </a:p>
        </p:txBody>
      </p:sp>
      <p:sp>
        <p:nvSpPr>
          <p:cNvPr id="46" name="Partial Circle 45">
            <a:extLst>
              <a:ext uri="{FF2B5EF4-FFF2-40B4-BE49-F238E27FC236}">
                <a16:creationId xmlns:a16="http://schemas.microsoft.com/office/drawing/2014/main" id="{6616A3FA-895E-7460-3E92-36362BDFCECC}"/>
              </a:ext>
            </a:extLst>
          </p:cNvPr>
          <p:cNvSpPr/>
          <p:nvPr/>
        </p:nvSpPr>
        <p:spPr>
          <a:xfrm rot="20107352">
            <a:off x="8488372" y="2122033"/>
            <a:ext cx="471108" cy="414774"/>
          </a:xfrm>
          <a:prstGeom prst="pie">
            <a:avLst>
              <a:gd name="adj1" fmla="val 21156813"/>
              <a:gd name="adj2" fmla="val 16200000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</a:t>
            </a:r>
            <a:endParaRPr lang="LID4096" dirty="0">
              <a:solidFill>
                <a:schemeClr val="bg1"/>
              </a:solidFill>
            </a:endParaRPr>
          </a:p>
        </p:txBody>
      </p: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173C8761-E9C8-745B-C10E-7B223C7B8DCC}"/>
              </a:ext>
            </a:extLst>
          </p:cNvPr>
          <p:cNvCxnSpPr>
            <a:cxnSpLocks/>
            <a:stCxn id="46" idx="1"/>
            <a:endCxn id="5" idx="0"/>
          </p:cNvCxnSpPr>
          <p:nvPr/>
        </p:nvCxnSpPr>
        <p:spPr>
          <a:xfrm rot="5400000">
            <a:off x="8080549" y="2307633"/>
            <a:ext cx="520690" cy="94055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7A7510E-A060-6A2C-3433-549E7137CA2C}"/>
              </a:ext>
            </a:extLst>
          </p:cNvPr>
          <p:cNvCxnSpPr>
            <a:cxnSpLocks/>
            <a:stCxn id="46" idx="1"/>
            <a:endCxn id="36" idx="0"/>
          </p:cNvCxnSpPr>
          <p:nvPr/>
        </p:nvCxnSpPr>
        <p:spPr>
          <a:xfrm>
            <a:off x="8811169" y="2517563"/>
            <a:ext cx="48145" cy="669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E6F767B7-8745-3D22-6462-16998298E47D}"/>
              </a:ext>
            </a:extLst>
          </p:cNvPr>
          <p:cNvSpPr/>
          <p:nvPr/>
        </p:nvSpPr>
        <p:spPr>
          <a:xfrm>
            <a:off x="7486074" y="4474248"/>
            <a:ext cx="674370" cy="342900"/>
          </a:xfrm>
          <a:prstGeom prst="flowChartConnector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p6</a:t>
            </a:r>
            <a:endParaRPr lang="LID4096" dirty="0">
              <a:solidFill>
                <a:sysClr val="windowText" lastClr="000000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45EEC50-2B09-0F3E-C4FC-DCE134303DA4}"/>
              </a:ext>
            </a:extLst>
          </p:cNvPr>
          <p:cNvCxnSpPr>
            <a:cxnSpLocks/>
            <a:stCxn id="5" idx="4"/>
            <a:endCxn id="35" idx="0"/>
          </p:cNvCxnSpPr>
          <p:nvPr/>
        </p:nvCxnSpPr>
        <p:spPr>
          <a:xfrm>
            <a:off x="7870619" y="3381153"/>
            <a:ext cx="301677" cy="334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31919BD-4A9E-5A42-C26F-F86B5BD64EE9}"/>
              </a:ext>
            </a:extLst>
          </p:cNvPr>
          <p:cNvCxnSpPr>
            <a:cxnSpLocks/>
            <a:stCxn id="35" idx="4"/>
            <a:endCxn id="19" idx="0"/>
          </p:cNvCxnSpPr>
          <p:nvPr/>
        </p:nvCxnSpPr>
        <p:spPr>
          <a:xfrm flipH="1">
            <a:off x="7823259" y="4058222"/>
            <a:ext cx="349037" cy="416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4ACEBCF-8297-804A-DC95-3F616564F619}"/>
              </a:ext>
            </a:extLst>
          </p:cNvPr>
          <p:cNvCxnSpPr>
            <a:stCxn id="35" idx="5"/>
            <a:endCxn id="38" idx="0"/>
          </p:cNvCxnSpPr>
          <p:nvPr/>
        </p:nvCxnSpPr>
        <p:spPr>
          <a:xfrm>
            <a:off x="8410722" y="4008005"/>
            <a:ext cx="346674" cy="2914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28681FB-9833-D75A-B72F-C374126C1D75}"/>
              </a:ext>
            </a:extLst>
          </p:cNvPr>
          <p:cNvCxnSpPr>
            <a:stCxn id="36" idx="3"/>
            <a:endCxn id="35" idx="7"/>
          </p:cNvCxnSpPr>
          <p:nvPr/>
        </p:nvCxnSpPr>
        <p:spPr>
          <a:xfrm flipH="1">
            <a:off x="8410722" y="3479843"/>
            <a:ext cx="210166" cy="2856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85BCB5C-40F3-C9F6-77AF-AA04E9EB9EE7}"/>
              </a:ext>
            </a:extLst>
          </p:cNvPr>
          <p:cNvCxnSpPr>
            <a:stCxn id="36" idx="5"/>
            <a:endCxn id="37" idx="0"/>
          </p:cNvCxnSpPr>
          <p:nvPr/>
        </p:nvCxnSpPr>
        <p:spPr>
          <a:xfrm>
            <a:off x="9097740" y="3479843"/>
            <a:ext cx="549292" cy="162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EB81340-9686-52AE-E735-7F51E78C0278}"/>
              </a:ext>
            </a:extLst>
          </p:cNvPr>
          <p:cNvCxnSpPr>
            <a:cxnSpLocks/>
            <a:stCxn id="37" idx="3"/>
            <a:endCxn id="38" idx="7"/>
          </p:cNvCxnSpPr>
          <p:nvPr/>
        </p:nvCxnSpPr>
        <p:spPr>
          <a:xfrm flipH="1">
            <a:off x="8995822" y="3935138"/>
            <a:ext cx="412784" cy="414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57941D4F-0DE0-E9E8-80E6-555D47425F6B}"/>
              </a:ext>
            </a:extLst>
          </p:cNvPr>
          <p:cNvCxnSpPr>
            <a:cxnSpLocks/>
            <a:stCxn id="19" idx="4"/>
          </p:cNvCxnSpPr>
          <p:nvPr/>
        </p:nvCxnSpPr>
        <p:spPr>
          <a:xfrm>
            <a:off x="7823259" y="4817148"/>
            <a:ext cx="337185" cy="334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560E3F2-EBAF-C2D3-8D3E-B18E2479CD24}"/>
              </a:ext>
            </a:extLst>
          </p:cNvPr>
          <p:cNvCxnSpPr>
            <a:stCxn id="38" idx="4"/>
          </p:cNvCxnSpPr>
          <p:nvPr/>
        </p:nvCxnSpPr>
        <p:spPr>
          <a:xfrm>
            <a:off x="8757396" y="4642315"/>
            <a:ext cx="337185" cy="1994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A926119-69F5-9C5A-5A3E-485C173C706D}"/>
              </a:ext>
            </a:extLst>
          </p:cNvPr>
          <p:cNvCxnSpPr>
            <a:stCxn id="37" idx="4"/>
          </p:cNvCxnSpPr>
          <p:nvPr/>
        </p:nvCxnSpPr>
        <p:spPr>
          <a:xfrm>
            <a:off x="9647032" y="3985355"/>
            <a:ext cx="113656" cy="43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Flowchart: Connector 63">
            <a:extLst>
              <a:ext uri="{FF2B5EF4-FFF2-40B4-BE49-F238E27FC236}">
                <a16:creationId xmlns:a16="http://schemas.microsoft.com/office/drawing/2014/main" id="{3AADB01A-56C9-A88F-7ECA-3ECEF7EF696E}"/>
              </a:ext>
            </a:extLst>
          </p:cNvPr>
          <p:cNvSpPr/>
          <p:nvPr/>
        </p:nvSpPr>
        <p:spPr>
          <a:xfrm>
            <a:off x="9513738" y="4399118"/>
            <a:ext cx="853005" cy="342900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TF1</a:t>
            </a:r>
            <a:endParaRPr lang="LID4096" dirty="0">
              <a:solidFill>
                <a:sysClr val="windowText" lastClr="000000"/>
              </a:solidFill>
            </a:endParaRPr>
          </a:p>
        </p:txBody>
      </p:sp>
      <p:sp>
        <p:nvSpPr>
          <p:cNvPr id="65" name="Flowchart: Connector 64">
            <a:extLst>
              <a:ext uri="{FF2B5EF4-FFF2-40B4-BE49-F238E27FC236}">
                <a16:creationId xmlns:a16="http://schemas.microsoft.com/office/drawing/2014/main" id="{91F50B6D-412D-1AAC-B605-929814ECE643}"/>
              </a:ext>
            </a:extLst>
          </p:cNvPr>
          <p:cNvSpPr/>
          <p:nvPr/>
        </p:nvSpPr>
        <p:spPr>
          <a:xfrm>
            <a:off x="8794027" y="4839353"/>
            <a:ext cx="853005" cy="342900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TF2</a:t>
            </a:r>
            <a:endParaRPr lang="LID4096" dirty="0">
              <a:solidFill>
                <a:sysClr val="windowText" lastClr="000000"/>
              </a:solidFill>
            </a:endParaRPr>
          </a:p>
        </p:txBody>
      </p:sp>
      <p:sp>
        <p:nvSpPr>
          <p:cNvPr id="70" name="Flowchart: Connector 69">
            <a:extLst>
              <a:ext uri="{FF2B5EF4-FFF2-40B4-BE49-F238E27FC236}">
                <a16:creationId xmlns:a16="http://schemas.microsoft.com/office/drawing/2014/main" id="{330D79E9-2419-BEAF-178E-8BB053A01D25}"/>
              </a:ext>
            </a:extLst>
          </p:cNvPr>
          <p:cNvSpPr/>
          <p:nvPr/>
        </p:nvSpPr>
        <p:spPr>
          <a:xfrm>
            <a:off x="7831833" y="5126290"/>
            <a:ext cx="853005" cy="342900"/>
          </a:xfrm>
          <a:prstGeom prst="flowChartConnector">
            <a:avLst/>
          </a:prstGeom>
          <a:solidFill>
            <a:srgbClr val="FFFF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TF3</a:t>
            </a:r>
            <a:endParaRPr lang="LID4096" dirty="0">
              <a:solidFill>
                <a:sysClr val="windowText" lastClr="000000"/>
              </a:solidFill>
            </a:endParaRPr>
          </a:p>
        </p:txBody>
      </p:sp>
      <p:sp>
        <p:nvSpPr>
          <p:cNvPr id="71" name="Flowchart: Connector 70">
            <a:extLst>
              <a:ext uri="{FF2B5EF4-FFF2-40B4-BE49-F238E27FC236}">
                <a16:creationId xmlns:a16="http://schemas.microsoft.com/office/drawing/2014/main" id="{954F42DA-426A-3D02-D05B-F54E0DA8E8FD}"/>
              </a:ext>
            </a:extLst>
          </p:cNvPr>
          <p:cNvSpPr/>
          <p:nvPr/>
        </p:nvSpPr>
        <p:spPr>
          <a:xfrm>
            <a:off x="9122440" y="5707908"/>
            <a:ext cx="1218764" cy="656686"/>
          </a:xfrm>
          <a:prstGeom prst="flowChartConnector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Virtual Sink</a:t>
            </a:r>
            <a:endParaRPr lang="LID4096" dirty="0">
              <a:solidFill>
                <a:sysClr val="windowText" lastClr="000000"/>
              </a:solidFill>
            </a:endParaRP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D614EB1-7FAF-A135-59B3-6623C4DE46F5}"/>
              </a:ext>
            </a:extLst>
          </p:cNvPr>
          <p:cNvCxnSpPr>
            <a:stCxn id="70" idx="4"/>
            <a:endCxn id="71" idx="1"/>
          </p:cNvCxnSpPr>
          <p:nvPr/>
        </p:nvCxnSpPr>
        <p:spPr>
          <a:xfrm>
            <a:off x="8258336" y="5469190"/>
            <a:ext cx="1042588" cy="3348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3A18AE3-2603-5374-BE80-F1375269D5AA}"/>
              </a:ext>
            </a:extLst>
          </p:cNvPr>
          <p:cNvCxnSpPr>
            <a:endCxn id="71" idx="0"/>
          </p:cNvCxnSpPr>
          <p:nvPr/>
        </p:nvCxnSpPr>
        <p:spPr>
          <a:xfrm>
            <a:off x="9220529" y="5184621"/>
            <a:ext cx="511293" cy="523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C51537C-2B6B-E668-A3B5-31E721715C2D}"/>
              </a:ext>
            </a:extLst>
          </p:cNvPr>
          <p:cNvCxnSpPr>
            <a:stCxn id="64" idx="4"/>
            <a:endCxn id="71" idx="7"/>
          </p:cNvCxnSpPr>
          <p:nvPr/>
        </p:nvCxnSpPr>
        <p:spPr>
          <a:xfrm>
            <a:off x="9940241" y="4742018"/>
            <a:ext cx="222479" cy="1062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BB26577B-B51A-9001-349F-FEA6E65C5A23}"/>
              </a:ext>
            </a:extLst>
          </p:cNvPr>
          <p:cNvSpPr txBox="1"/>
          <p:nvPr/>
        </p:nvSpPr>
        <p:spPr>
          <a:xfrm>
            <a:off x="10047604" y="5062061"/>
            <a:ext cx="541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/Inf</a:t>
            </a:r>
            <a:endParaRPr lang="LID4096" dirty="0">
              <a:solidFill>
                <a:srgbClr val="FF0000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F5B04EF-E461-209F-6B65-ABECF3366EBB}"/>
              </a:ext>
            </a:extLst>
          </p:cNvPr>
          <p:cNvSpPr txBox="1"/>
          <p:nvPr/>
        </p:nvSpPr>
        <p:spPr>
          <a:xfrm>
            <a:off x="9517527" y="5253351"/>
            <a:ext cx="541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/Inf</a:t>
            </a:r>
            <a:endParaRPr lang="LID4096" dirty="0">
              <a:solidFill>
                <a:srgbClr val="FF0000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6EB3F43-9138-6553-052D-EAC6C81A24C0}"/>
              </a:ext>
            </a:extLst>
          </p:cNvPr>
          <p:cNvSpPr txBox="1"/>
          <p:nvPr/>
        </p:nvSpPr>
        <p:spPr>
          <a:xfrm>
            <a:off x="8829275" y="5365008"/>
            <a:ext cx="541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/Inf</a:t>
            </a:r>
            <a:endParaRPr lang="LID4096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3875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0A20A90-EEC8-E5BB-2741-BD1804BCC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CFFE1-2ED6-D8A0-7DA7-D20EC6B59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 err="1"/>
              <a:t>Circos</a:t>
            </a:r>
            <a:r>
              <a:rPr lang="en-US" b="1" u="sng" dirty="0"/>
              <a:t> Plots Methods</a:t>
            </a:r>
            <a:endParaRPr lang="LID4096" b="1" u="sn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4CCA48-656A-7CE9-DC7D-90E7ADDB82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Ligands (</a:t>
                </a:r>
                <a:r>
                  <a:rPr lang="en-US" dirty="0" err="1"/>
                  <a:t>MoDCs</a:t>
                </a:r>
                <a:r>
                  <a:rPr lang="en-US" dirty="0"/>
                  <a:t> / </a:t>
                </a:r>
                <a:r>
                  <a:rPr lang="en-US" dirty="0" err="1"/>
                  <a:t>cDCs</a:t>
                </a:r>
                <a:r>
                  <a:rPr lang="en-US" dirty="0"/>
                  <a:t>) </a:t>
                </a:r>
                <a:r>
                  <a:rPr lang="en-US" dirty="0">
                    <a:sym typeface="Wingdings" panose="05000000000000000000" pitchFamily="2" charset="2"/>
                  </a:rPr>
                  <a:t> Receptors (T cells in vitro)</a:t>
                </a:r>
              </a:p>
              <a:p>
                <a:r>
                  <a:rPr lang="en-US" dirty="0">
                    <a:sym typeface="Wingdings" panose="05000000000000000000" pitchFamily="2" charset="2"/>
                  </a:rPr>
                  <a:t>DSA calculation (Shai’s implementation): </a:t>
                </a:r>
                <a:r>
                  <a:rPr lang="en-US" dirty="0">
                    <a:highlight>
                      <a:srgbClr val="FFFF00"/>
                    </a:highlight>
                    <a:sym typeface="Wingdings" panose="05000000000000000000" pitchFamily="2" charset="2"/>
                  </a:rPr>
                  <a:t>(Change to Mine)</a:t>
                </a:r>
              </a:p>
              <a:p>
                <a:pPr lvl="1"/>
                <a:r>
                  <a:rPr lang="en-US" sz="2000" dirty="0">
                    <a:sym typeface="Wingdings" panose="05000000000000000000" pitchFamily="2" charset="2"/>
                  </a:rPr>
                  <a:t>Ligands-Receptors table from </a:t>
                </a:r>
                <a:r>
                  <a:rPr lang="en-US" sz="2000" dirty="0" err="1">
                    <a:sym typeface="Wingdings" panose="05000000000000000000" pitchFamily="2" charset="2"/>
                  </a:rPr>
                  <a:t>NicheNet</a:t>
                </a:r>
                <a:r>
                  <a:rPr lang="en-US" sz="2000" dirty="0">
                    <a:sym typeface="Wingdings" panose="05000000000000000000" pitchFamily="2" charset="2"/>
                  </a:rPr>
                  <a:t>.</a:t>
                </a:r>
              </a:p>
              <a:p>
                <a:pPr lvl="1"/>
                <a:r>
                  <a:rPr lang="en-US" sz="2000" dirty="0">
                    <a:sym typeface="Wingdings" panose="05000000000000000000" pitchFamily="2" charset="2"/>
                  </a:rPr>
                  <a:t>PPI from STRING.</a:t>
                </a:r>
              </a:p>
              <a:p>
                <a:pPr lvl="1"/>
                <a:r>
                  <a:rPr lang="en-US" sz="2000" dirty="0">
                    <a:sym typeface="Wingdings" panose="05000000000000000000" pitchFamily="2" charset="2"/>
                  </a:rPr>
                  <a:t>Score of PPI above threshold 100.</a:t>
                </a:r>
              </a:p>
              <a:p>
                <a:pPr lvl="1"/>
                <a:r>
                  <a:rPr lang="en-US" sz="2000" dirty="0">
                    <a:sym typeface="Wingdings" panose="05000000000000000000" pitchFamily="2" charset="2"/>
                  </a:rPr>
                  <a:t>Up to 3 levels of PPI.</a:t>
                </a:r>
              </a:p>
              <a:p>
                <a:pPr lvl="1"/>
                <a:r>
                  <a:rPr lang="en-US" sz="2000" dirty="0">
                    <a:sym typeface="Wingdings" panose="05000000000000000000" pitchFamily="2" charset="2"/>
                  </a:rPr>
                  <a:t>DSA</a:t>
                </a:r>
                <a:r>
                  <a:rPr lang="en-US" sz="1400" dirty="0">
                    <a:sym typeface="Wingdings" panose="05000000000000000000" pitchFamily="2" charset="2"/>
                  </a:rPr>
                  <a:t>(LRPPI) </a:t>
                </a:r>
                <a:r>
                  <a:rPr lang="en-US" dirty="0">
                    <a:sym typeface="Wingdings" panose="05000000000000000000" pitchFamily="2" charset="2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</m:ctrlPr>
                      </m:fPr>
                      <m:num>
                        <m:r>
                          <a:rPr lang="en-US" sz="32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𝑃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1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𝐸𝑥𝑝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𝑃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2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𝐸𝑥𝑝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𝑃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3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𝐸𝑥𝑝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𝑃</m:t>
                        </m:r>
                        <m:r>
                          <a:rPr lang="en-US" sz="32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4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𝐸𝑥𝑝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+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𝑃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5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𝐸𝑥𝑝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  <a:sym typeface="Wingdings" panose="05000000000000000000" pitchFamily="2" charset="2"/>
                          </a:rPr>
                          <m:t>5</m:t>
                        </m:r>
                      </m:den>
                    </m:f>
                  </m:oMath>
                </a14:m>
                <a:endParaRPr lang="en-US" sz="2000" dirty="0">
                  <a:sym typeface="Wingdings" panose="05000000000000000000" pitchFamily="2" charset="2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C4CCA48-656A-7CE9-DC7D-90E7ADDB82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661"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A32E55C6-E1A3-18C9-C97C-1576F6E37EB7}"/>
              </a:ext>
            </a:extLst>
          </p:cNvPr>
          <p:cNvSpPr/>
          <p:nvPr/>
        </p:nvSpPr>
        <p:spPr>
          <a:xfrm>
            <a:off x="8012430" y="4161155"/>
            <a:ext cx="2815590" cy="2331720"/>
          </a:xfrm>
          <a:prstGeom prst="flowChartConnec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D7CDA72D-C2D5-183C-A2D9-D1396ABB2D92}"/>
              </a:ext>
            </a:extLst>
          </p:cNvPr>
          <p:cNvSpPr/>
          <p:nvPr/>
        </p:nvSpPr>
        <p:spPr>
          <a:xfrm>
            <a:off x="8309610" y="4686300"/>
            <a:ext cx="674370" cy="342900"/>
          </a:xfrm>
          <a:prstGeom prst="flowChartConnector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p1</a:t>
            </a:r>
            <a:endParaRPr lang="LID4096" dirty="0">
              <a:solidFill>
                <a:sysClr val="windowText" lastClr="000000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DFCAB45-9E95-3596-59B4-BFE8F1FAB9FF}"/>
              </a:ext>
            </a:extLst>
          </p:cNvPr>
          <p:cNvCxnSpPr>
            <a:cxnSpLocks/>
            <a:stCxn id="5" idx="4"/>
            <a:endCxn id="35" idx="1"/>
          </p:cNvCxnSpPr>
          <p:nvPr/>
        </p:nvCxnSpPr>
        <p:spPr>
          <a:xfrm>
            <a:off x="8646795" y="5029200"/>
            <a:ext cx="63251" cy="3843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EE657E9-D7CD-0191-6002-883B921B2534}"/>
              </a:ext>
            </a:extLst>
          </p:cNvPr>
          <p:cNvCxnSpPr>
            <a:cxnSpLocks/>
            <a:endCxn id="38" idx="1"/>
          </p:cNvCxnSpPr>
          <p:nvPr/>
        </p:nvCxnSpPr>
        <p:spPr>
          <a:xfrm>
            <a:off x="9032823" y="5692565"/>
            <a:ext cx="262323" cy="305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2F00A19-EE7F-E967-7069-20C38C08F51A}"/>
              </a:ext>
            </a:extLst>
          </p:cNvPr>
          <p:cNvCxnSpPr>
            <a:cxnSpLocks/>
            <a:stCxn id="36" idx="5"/>
            <a:endCxn id="37" idx="1"/>
          </p:cNvCxnSpPr>
          <p:nvPr/>
        </p:nvCxnSpPr>
        <p:spPr>
          <a:xfrm>
            <a:off x="9873916" y="5127890"/>
            <a:ext cx="310866" cy="212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170015A-6AE5-4154-7093-7870C149E0FB}"/>
              </a:ext>
            </a:extLst>
          </p:cNvPr>
          <p:cNvCxnSpPr>
            <a:cxnSpLocks/>
            <a:endCxn id="38" idx="0"/>
          </p:cNvCxnSpPr>
          <p:nvPr/>
        </p:nvCxnSpPr>
        <p:spPr>
          <a:xfrm flipH="1">
            <a:off x="9533572" y="5200650"/>
            <a:ext cx="119063" cy="746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2671892-D64F-F168-1223-07EAA4000DE3}"/>
              </a:ext>
            </a:extLst>
          </p:cNvPr>
          <p:cNvCxnSpPr>
            <a:cxnSpLocks/>
            <a:stCxn id="5" idx="6"/>
            <a:endCxn id="36" idx="1"/>
          </p:cNvCxnSpPr>
          <p:nvPr/>
        </p:nvCxnSpPr>
        <p:spPr>
          <a:xfrm>
            <a:off x="8983980" y="4857750"/>
            <a:ext cx="413084" cy="27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lowchart: Connector 34">
            <a:extLst>
              <a:ext uri="{FF2B5EF4-FFF2-40B4-BE49-F238E27FC236}">
                <a16:creationId xmlns:a16="http://schemas.microsoft.com/office/drawing/2014/main" id="{F31EDE31-1764-271E-E684-E7E27C8F1D5D}"/>
              </a:ext>
            </a:extLst>
          </p:cNvPr>
          <p:cNvSpPr/>
          <p:nvPr/>
        </p:nvSpPr>
        <p:spPr>
          <a:xfrm>
            <a:off x="8611287" y="5363369"/>
            <a:ext cx="674370" cy="342900"/>
          </a:xfrm>
          <a:prstGeom prst="flowChartConnector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p3</a:t>
            </a:r>
            <a:endParaRPr lang="LID4096" dirty="0">
              <a:solidFill>
                <a:sysClr val="windowText" lastClr="000000"/>
              </a:solidFill>
            </a:endParaRPr>
          </a:p>
        </p:txBody>
      </p:sp>
      <p:sp>
        <p:nvSpPr>
          <p:cNvPr id="36" name="Flowchart: Connector 35">
            <a:extLst>
              <a:ext uri="{FF2B5EF4-FFF2-40B4-BE49-F238E27FC236}">
                <a16:creationId xmlns:a16="http://schemas.microsoft.com/office/drawing/2014/main" id="{D89C6248-3E0E-27E4-DC65-2DAEAAFF67ED}"/>
              </a:ext>
            </a:extLst>
          </p:cNvPr>
          <p:cNvSpPr/>
          <p:nvPr/>
        </p:nvSpPr>
        <p:spPr>
          <a:xfrm>
            <a:off x="9298305" y="4835207"/>
            <a:ext cx="674370" cy="342900"/>
          </a:xfrm>
          <a:prstGeom prst="flowChartConnector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p2</a:t>
            </a:r>
            <a:endParaRPr lang="LID4096" dirty="0">
              <a:solidFill>
                <a:sysClr val="windowText" lastClr="000000"/>
              </a:solidFill>
            </a:endParaRPr>
          </a:p>
        </p:txBody>
      </p:sp>
      <p:sp>
        <p:nvSpPr>
          <p:cNvPr id="37" name="Flowchart: Connector 36">
            <a:extLst>
              <a:ext uri="{FF2B5EF4-FFF2-40B4-BE49-F238E27FC236}">
                <a16:creationId xmlns:a16="http://schemas.microsoft.com/office/drawing/2014/main" id="{3A7A161E-45F4-FC8F-D658-41F88EF4F1E3}"/>
              </a:ext>
            </a:extLst>
          </p:cNvPr>
          <p:cNvSpPr/>
          <p:nvPr/>
        </p:nvSpPr>
        <p:spPr>
          <a:xfrm>
            <a:off x="10086023" y="5290502"/>
            <a:ext cx="674370" cy="342900"/>
          </a:xfrm>
          <a:prstGeom prst="flowChartConnector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p4</a:t>
            </a:r>
            <a:endParaRPr lang="LID4096" dirty="0">
              <a:solidFill>
                <a:sysClr val="windowText" lastClr="000000"/>
              </a:solidFill>
            </a:endParaRPr>
          </a:p>
        </p:txBody>
      </p:sp>
      <p:sp>
        <p:nvSpPr>
          <p:cNvPr id="38" name="Flowchart: Connector 37">
            <a:extLst>
              <a:ext uri="{FF2B5EF4-FFF2-40B4-BE49-F238E27FC236}">
                <a16:creationId xmlns:a16="http://schemas.microsoft.com/office/drawing/2014/main" id="{1BC5CDC6-32D7-A3AD-7864-EBFB0BC44784}"/>
              </a:ext>
            </a:extLst>
          </p:cNvPr>
          <p:cNvSpPr/>
          <p:nvPr/>
        </p:nvSpPr>
        <p:spPr>
          <a:xfrm>
            <a:off x="9196387" y="5947462"/>
            <a:ext cx="674370" cy="342900"/>
          </a:xfrm>
          <a:prstGeom prst="flowChartConnector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p5</a:t>
            </a:r>
            <a:endParaRPr lang="LID4096" dirty="0">
              <a:solidFill>
                <a:sysClr val="windowText" lastClr="000000"/>
              </a:solidFill>
            </a:endParaRPr>
          </a:p>
        </p:txBody>
      </p:sp>
      <p:sp>
        <p:nvSpPr>
          <p:cNvPr id="45" name="Rectangle: Diagonal Corners Snipped 44">
            <a:extLst>
              <a:ext uri="{FF2B5EF4-FFF2-40B4-BE49-F238E27FC236}">
                <a16:creationId xmlns:a16="http://schemas.microsoft.com/office/drawing/2014/main" id="{677CC344-C379-86BB-EBB1-2BB02A370E22}"/>
              </a:ext>
            </a:extLst>
          </p:cNvPr>
          <p:cNvSpPr/>
          <p:nvPr/>
        </p:nvSpPr>
        <p:spPr>
          <a:xfrm rot="3594902">
            <a:off x="9023078" y="3259248"/>
            <a:ext cx="880110" cy="388620"/>
          </a:xfrm>
          <a:prstGeom prst="snip2Diag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Ligand</a:t>
            </a:r>
            <a:endParaRPr lang="LID4096" dirty="0"/>
          </a:p>
        </p:txBody>
      </p:sp>
      <p:sp>
        <p:nvSpPr>
          <p:cNvPr id="46" name="Partial Circle 45">
            <a:extLst>
              <a:ext uri="{FF2B5EF4-FFF2-40B4-BE49-F238E27FC236}">
                <a16:creationId xmlns:a16="http://schemas.microsoft.com/office/drawing/2014/main" id="{C5DD4009-D492-21B6-BD04-993112468977}"/>
              </a:ext>
            </a:extLst>
          </p:cNvPr>
          <p:cNvSpPr/>
          <p:nvPr/>
        </p:nvSpPr>
        <p:spPr>
          <a:xfrm rot="20107352">
            <a:off x="9264548" y="3770080"/>
            <a:ext cx="471108" cy="414774"/>
          </a:xfrm>
          <a:prstGeom prst="pie">
            <a:avLst>
              <a:gd name="adj1" fmla="val 21156813"/>
              <a:gd name="adj2" fmla="val 16200000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</a:t>
            </a:r>
            <a:endParaRPr lang="LID4096" dirty="0">
              <a:solidFill>
                <a:schemeClr val="bg1"/>
              </a:solidFill>
            </a:endParaRPr>
          </a:p>
        </p:txBody>
      </p:sp>
      <p:cxnSp>
        <p:nvCxnSpPr>
          <p:cNvPr id="59" name="Connector: Curved 58">
            <a:extLst>
              <a:ext uri="{FF2B5EF4-FFF2-40B4-BE49-F238E27FC236}">
                <a16:creationId xmlns:a16="http://schemas.microsoft.com/office/drawing/2014/main" id="{0FC01854-DAA4-99AD-6220-CACCA908BD6C}"/>
              </a:ext>
            </a:extLst>
          </p:cNvPr>
          <p:cNvCxnSpPr>
            <a:cxnSpLocks/>
            <a:stCxn id="46" idx="1"/>
            <a:endCxn id="5" idx="0"/>
          </p:cNvCxnSpPr>
          <p:nvPr/>
        </p:nvCxnSpPr>
        <p:spPr>
          <a:xfrm rot="5400000">
            <a:off x="8856725" y="3955680"/>
            <a:ext cx="520690" cy="94055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23A4B0C1-28A6-3248-9CD2-515E07E39449}"/>
              </a:ext>
            </a:extLst>
          </p:cNvPr>
          <p:cNvSpPr/>
          <p:nvPr/>
        </p:nvSpPr>
        <p:spPr>
          <a:xfrm>
            <a:off x="10184782" y="4161155"/>
            <a:ext cx="980423" cy="2128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Level 1</a:t>
            </a:r>
            <a:endParaRPr lang="LID4096" dirty="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35BEB056-ACB1-111E-8966-518C4D5571BB}"/>
              </a:ext>
            </a:extLst>
          </p:cNvPr>
          <p:cNvSpPr/>
          <p:nvPr/>
        </p:nvSpPr>
        <p:spPr>
          <a:xfrm>
            <a:off x="10506401" y="4724714"/>
            <a:ext cx="980423" cy="2128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Level 2</a:t>
            </a:r>
            <a:endParaRPr lang="LID4096" dirty="0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04F6FA46-5D85-839E-EA1E-C3C0B6ED7629}"/>
              </a:ext>
            </a:extLst>
          </p:cNvPr>
          <p:cNvSpPr/>
          <p:nvPr/>
        </p:nvSpPr>
        <p:spPr>
          <a:xfrm>
            <a:off x="10863528" y="5317276"/>
            <a:ext cx="980423" cy="212829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Level3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0126622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E23FA-CE8E-71E9-2957-555E4A2D5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80" y="-19058"/>
            <a:ext cx="11445240" cy="1325563"/>
          </a:xfrm>
        </p:spPr>
        <p:txBody>
          <a:bodyPr/>
          <a:lstStyle/>
          <a:p>
            <a:pPr algn="ctr"/>
            <a:r>
              <a:rPr lang="en-US" b="1" u="sng" dirty="0" err="1"/>
              <a:t>MoDC</a:t>
            </a:r>
            <a:r>
              <a:rPr lang="en-US" b="1" u="sng" dirty="0"/>
              <a:t> In Vitro vs CD8+  T cells In vitro</a:t>
            </a:r>
            <a:br>
              <a:rPr lang="en-US" b="1" u="sng" dirty="0"/>
            </a:br>
            <a:r>
              <a:rPr lang="en-US" b="1" u="sng" dirty="0" err="1"/>
              <a:t>Circos</a:t>
            </a:r>
            <a:r>
              <a:rPr lang="en-US" b="1" u="sng" dirty="0"/>
              <a:t> Plots</a:t>
            </a:r>
            <a:endParaRPr lang="LID4096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ECA172-D1F0-7C25-0CC7-95C9A29BCE8D}"/>
              </a:ext>
            </a:extLst>
          </p:cNvPr>
          <p:cNvSpPr/>
          <p:nvPr/>
        </p:nvSpPr>
        <p:spPr>
          <a:xfrm>
            <a:off x="1983105" y="4531459"/>
            <a:ext cx="1950720" cy="122062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MoDC_6H_Unique</a:t>
            </a:r>
            <a:br>
              <a:rPr lang="en-US" dirty="0"/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Ligands</a:t>
            </a:r>
            <a:endParaRPr lang="LID4096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24C08E-BEE7-7819-64F0-652B77FE6604}"/>
              </a:ext>
            </a:extLst>
          </p:cNvPr>
          <p:cNvSpPr/>
          <p:nvPr/>
        </p:nvSpPr>
        <p:spPr>
          <a:xfrm>
            <a:off x="3178493" y="1356043"/>
            <a:ext cx="2645092" cy="122205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rgbClr val="00B050"/>
                </a:solidFill>
              </a:rPr>
              <a:t>Up regulated DEGs</a:t>
            </a:r>
            <a:br>
              <a:rPr lang="en-US" u="sng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MoDC_6H_In_Vitro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VS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cDC_6H_In_Vitro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FF84A6-C43C-C49E-6A3B-4C14E2F63E21}"/>
              </a:ext>
            </a:extLst>
          </p:cNvPr>
          <p:cNvSpPr/>
          <p:nvPr/>
        </p:nvSpPr>
        <p:spPr>
          <a:xfrm>
            <a:off x="93346" y="1325563"/>
            <a:ext cx="2645092" cy="1222058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rgbClr val="00B050"/>
                </a:solidFill>
              </a:rPr>
              <a:t>Up regulated DEGs</a:t>
            </a:r>
            <a:br>
              <a:rPr lang="en-US" u="sng" dirty="0">
                <a:solidFill>
                  <a:srgbClr val="00B050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MoDC_6H_In_Vitro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VS</a:t>
            </a:r>
          </a:p>
          <a:p>
            <a:pPr algn="ctr"/>
            <a:r>
              <a:rPr lang="en-US" dirty="0" err="1">
                <a:solidFill>
                  <a:schemeClr val="bg1"/>
                </a:solidFill>
              </a:rPr>
              <a:t>MoDC_Naive</a:t>
            </a:r>
            <a:endParaRPr lang="LID4096" dirty="0">
              <a:solidFill>
                <a:schemeClr val="bg1"/>
              </a:solidFill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858040D-F37D-BE82-66EE-4D088B9BC011}"/>
              </a:ext>
            </a:extLst>
          </p:cNvPr>
          <p:cNvSpPr/>
          <p:nvPr/>
        </p:nvSpPr>
        <p:spPr>
          <a:xfrm rot="5400000">
            <a:off x="2109986" y="3301891"/>
            <a:ext cx="1696957" cy="5057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Ligands filtering</a:t>
            </a:r>
            <a:endParaRPr lang="LID4096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F68DDF-53D0-5A71-2B03-2651699E13A1}"/>
              </a:ext>
            </a:extLst>
          </p:cNvPr>
          <p:cNvSpPr/>
          <p:nvPr/>
        </p:nvSpPr>
        <p:spPr>
          <a:xfrm>
            <a:off x="6181449" y="3299143"/>
            <a:ext cx="1950720" cy="122062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MoDC_6H_Unique</a:t>
            </a:r>
            <a:br>
              <a:rPr lang="en-US" dirty="0"/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Ligands</a:t>
            </a:r>
            <a:endParaRPr lang="LID4096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C9251C1-3595-F65B-987F-0DB0AA5E24CC}"/>
              </a:ext>
            </a:extLst>
          </p:cNvPr>
          <p:cNvSpPr/>
          <p:nvPr/>
        </p:nvSpPr>
        <p:spPr>
          <a:xfrm>
            <a:off x="6181449" y="4710818"/>
            <a:ext cx="1950720" cy="122062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MoDC_6H_Unique</a:t>
            </a:r>
            <a:br>
              <a:rPr lang="en-US" dirty="0"/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Ligands</a:t>
            </a:r>
            <a:endParaRPr lang="LID4096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0AE28D5-F6D6-E7DD-59A2-CA947764B5E1}"/>
              </a:ext>
            </a:extLst>
          </p:cNvPr>
          <p:cNvSpPr/>
          <p:nvPr/>
        </p:nvSpPr>
        <p:spPr>
          <a:xfrm>
            <a:off x="8132169" y="3738016"/>
            <a:ext cx="1696957" cy="5057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Circos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</a:t>
            </a:r>
            <a:endParaRPr lang="LID4096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90B60B6A-6319-4266-6B0A-356EC91210C9}"/>
              </a:ext>
            </a:extLst>
          </p:cNvPr>
          <p:cNvSpPr/>
          <p:nvPr/>
        </p:nvSpPr>
        <p:spPr>
          <a:xfrm>
            <a:off x="8132169" y="5068243"/>
            <a:ext cx="1696957" cy="5057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Circos</a:t>
            </a: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</a:t>
            </a:r>
            <a:endParaRPr lang="LID4096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F93F883-BEF3-9DBD-50C5-F6B6C0CB0E40}"/>
              </a:ext>
            </a:extLst>
          </p:cNvPr>
          <p:cNvSpPr/>
          <p:nvPr/>
        </p:nvSpPr>
        <p:spPr>
          <a:xfrm>
            <a:off x="9829124" y="3028950"/>
            <a:ext cx="2187337" cy="156948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rgbClr val="002060"/>
                </a:solidFill>
              </a:rPr>
              <a:t>Up regulated DEGs</a:t>
            </a:r>
            <a:br>
              <a:rPr lang="en-US" dirty="0"/>
            </a:br>
            <a:r>
              <a:rPr lang="en-US" dirty="0"/>
              <a:t>T cells </a:t>
            </a:r>
            <a:r>
              <a:rPr lang="en-US" dirty="0" err="1"/>
              <a:t>PcDC_LMoDC</a:t>
            </a:r>
            <a:br>
              <a:rPr lang="en-US" dirty="0"/>
            </a:br>
            <a:r>
              <a:rPr lang="en-US" dirty="0"/>
              <a:t>VS</a:t>
            </a:r>
            <a:br>
              <a:rPr lang="en-US" dirty="0"/>
            </a:br>
            <a:r>
              <a:rPr lang="en-US" dirty="0"/>
              <a:t> T cells </a:t>
            </a:r>
            <a:r>
              <a:rPr lang="en-US" dirty="0" err="1"/>
              <a:t>PcDC</a:t>
            </a:r>
            <a:br>
              <a:rPr lang="en-US" dirty="0"/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Receptors</a:t>
            </a:r>
            <a:endParaRPr lang="LID4096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6DEB24-809B-7306-B82B-20BF5CB6B7A2}"/>
              </a:ext>
            </a:extLst>
          </p:cNvPr>
          <p:cNvSpPr/>
          <p:nvPr/>
        </p:nvSpPr>
        <p:spPr>
          <a:xfrm>
            <a:off x="9829124" y="4717045"/>
            <a:ext cx="2187337" cy="156948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rgbClr val="002060"/>
                </a:solidFill>
              </a:rPr>
              <a:t>Up regulated DEGs</a:t>
            </a:r>
            <a:endParaRPr lang="en-US" dirty="0"/>
          </a:p>
          <a:p>
            <a:pPr algn="ctr"/>
            <a:r>
              <a:rPr lang="en-US" dirty="0"/>
              <a:t>T cells </a:t>
            </a:r>
            <a:r>
              <a:rPr lang="en-US" dirty="0" err="1"/>
              <a:t>PcDC_LMoDC</a:t>
            </a:r>
            <a:br>
              <a:rPr lang="en-US" dirty="0"/>
            </a:br>
            <a:r>
              <a:rPr lang="en-US" dirty="0"/>
              <a:t>VS</a:t>
            </a:r>
            <a:br>
              <a:rPr lang="en-US" dirty="0"/>
            </a:br>
            <a:r>
              <a:rPr lang="en-US" dirty="0"/>
              <a:t> T cells </a:t>
            </a:r>
            <a:r>
              <a:rPr lang="en-US" dirty="0" err="1"/>
              <a:t>PMoDC</a:t>
            </a:r>
            <a:br>
              <a:rPr lang="en-US" dirty="0"/>
            </a:b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Receptors</a:t>
            </a:r>
            <a:endParaRPr lang="LID4096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F10CE0-B411-B1D1-FA2D-9F7BF736C865}"/>
                  </a:ext>
                </a:extLst>
              </p:cNvPr>
              <p:cNvSpPr txBox="1"/>
              <p:nvPr/>
            </p:nvSpPr>
            <p:spPr>
              <a:xfrm>
                <a:off x="2673192" y="1698408"/>
                <a:ext cx="570548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LID4096" sz="3200" b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 panose="02040503050406030204" pitchFamily="18" charset="0"/>
                        </a:rPr>
                        <m:t>∩</m:t>
                      </m:r>
                    </m:oMath>
                  </m:oMathPara>
                </a14:m>
                <a:endParaRPr lang="LID4096" sz="32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EF10CE0-B411-B1D1-FA2D-9F7BF736C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3192" y="1698408"/>
                <a:ext cx="570548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LID4096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8960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4" grpId="0" animBg="1"/>
      <p:bldP spid="16" grpId="0" animBg="1"/>
      <p:bldP spid="17" grpId="0" animBg="1"/>
      <p:bldP spid="20" grpId="0" animBg="1"/>
      <p:bldP spid="21" grpId="0" animBg="1"/>
      <p:bldP spid="22" grpId="0" animBg="1"/>
      <p:bldP spid="23" grpId="0" animBg="1"/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79CE5-5365-8AE7-DB42-D6F3DFF16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E7E072F-8B72-0009-7BED-E01058BAF6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t="18765" r="22094"/>
          <a:stretch/>
        </p:blipFill>
        <p:spPr>
          <a:xfrm>
            <a:off x="2303145" y="1223009"/>
            <a:ext cx="7585710" cy="53557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FD9E2D-C9DD-DEAF-34ED-2B40E4CC0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80" y="-19058"/>
            <a:ext cx="11445240" cy="1325563"/>
          </a:xfrm>
        </p:spPr>
        <p:txBody>
          <a:bodyPr/>
          <a:lstStyle/>
          <a:p>
            <a:pPr algn="ctr"/>
            <a:r>
              <a:rPr lang="en-US" b="1" u="sng" dirty="0" err="1"/>
              <a:t>MoDC</a:t>
            </a:r>
            <a:r>
              <a:rPr lang="en-US" b="1" u="sng" dirty="0"/>
              <a:t> In Vitro vs CD8+  T cells In vitro</a:t>
            </a:r>
            <a:br>
              <a:rPr lang="en-US" b="1" u="sng" dirty="0"/>
            </a:br>
            <a:r>
              <a:rPr lang="en-US" b="1" u="sng" dirty="0"/>
              <a:t>Cxcr4 Receptor</a:t>
            </a:r>
            <a:endParaRPr lang="LID4096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E8A6D0-41F0-CA4F-185E-04534EBC47B1}"/>
              </a:ext>
            </a:extLst>
          </p:cNvPr>
          <p:cNvSpPr txBox="1"/>
          <p:nvPr/>
        </p:nvSpPr>
        <p:spPr>
          <a:xfrm>
            <a:off x="7520940" y="6378713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B050"/>
                </a:solidFill>
              </a:rPr>
              <a:t>Receptor</a:t>
            </a:r>
            <a:endParaRPr lang="LID4096" sz="2000" b="1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FE4E97-C912-D874-A728-8B9302531FE7}"/>
              </a:ext>
            </a:extLst>
          </p:cNvPr>
          <p:cNvSpPr txBox="1"/>
          <p:nvPr/>
        </p:nvSpPr>
        <p:spPr>
          <a:xfrm>
            <a:off x="4495800" y="6478741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Ligands</a:t>
            </a:r>
            <a:endParaRPr lang="LID4096" sz="2000" b="1" dirty="0">
              <a:solidFill>
                <a:schemeClr val="accent1"/>
              </a:solidFill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095956A9-B702-66E5-66C8-DCA5AAE002D9}"/>
              </a:ext>
            </a:extLst>
          </p:cNvPr>
          <p:cNvSpPr/>
          <p:nvPr/>
        </p:nvSpPr>
        <p:spPr>
          <a:xfrm rot="16200000">
            <a:off x="5208595" y="4235942"/>
            <a:ext cx="170028" cy="456134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085119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9F283-BF3E-EE73-7CF6-3F5C7840E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E586E-E6B5-84BD-40C7-55B9C5B58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80" y="-19058"/>
            <a:ext cx="11445240" cy="1325563"/>
          </a:xfrm>
        </p:spPr>
        <p:txBody>
          <a:bodyPr/>
          <a:lstStyle/>
          <a:p>
            <a:pPr algn="ctr"/>
            <a:r>
              <a:rPr lang="en-US" b="1" u="sng" dirty="0" err="1"/>
              <a:t>MoDC</a:t>
            </a:r>
            <a:r>
              <a:rPr lang="en-US" b="1" u="sng" dirty="0"/>
              <a:t> In Vitro vs CD8+  T cells In vitro</a:t>
            </a:r>
            <a:br>
              <a:rPr lang="en-US" b="1" u="sng" dirty="0"/>
            </a:br>
            <a:r>
              <a:rPr lang="en-US" b="1" u="sng" dirty="0"/>
              <a:t>Traf2 Receptor</a:t>
            </a:r>
            <a:endParaRPr lang="LID4096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589E052-7C03-6671-275B-22D470045B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t="19294" r="22000"/>
          <a:stretch/>
        </p:blipFill>
        <p:spPr>
          <a:xfrm>
            <a:off x="2364105" y="1228950"/>
            <a:ext cx="7463790" cy="52273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4D3AB7-6ABA-C38E-84C5-317DC87B184D}"/>
              </a:ext>
            </a:extLst>
          </p:cNvPr>
          <p:cNvSpPr txBox="1"/>
          <p:nvPr/>
        </p:nvSpPr>
        <p:spPr>
          <a:xfrm>
            <a:off x="7128512" y="6378712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B050"/>
                </a:solidFill>
              </a:rPr>
              <a:t>Receptor</a:t>
            </a:r>
            <a:endParaRPr lang="LID4096" sz="2000" b="1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34CD0D-F3F5-5329-5128-D1B67D0D18BF}"/>
              </a:ext>
            </a:extLst>
          </p:cNvPr>
          <p:cNvSpPr txBox="1"/>
          <p:nvPr/>
        </p:nvSpPr>
        <p:spPr>
          <a:xfrm>
            <a:off x="4149093" y="6431892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Ligands</a:t>
            </a:r>
            <a:endParaRPr lang="LID4096" sz="2000" b="1" dirty="0">
              <a:solidFill>
                <a:schemeClr val="accent1"/>
              </a:solidFill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309E40D0-A810-77F1-FA98-7B3DB8FDD002}"/>
              </a:ext>
            </a:extLst>
          </p:cNvPr>
          <p:cNvSpPr/>
          <p:nvPr/>
        </p:nvSpPr>
        <p:spPr>
          <a:xfrm rot="16200000">
            <a:off x="4873153" y="4671673"/>
            <a:ext cx="152080" cy="3566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8219091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C1995-E174-7674-A941-2B75CB71A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69818-C774-4824-75F7-013370090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80" y="-19058"/>
            <a:ext cx="11445240" cy="1325563"/>
          </a:xfrm>
        </p:spPr>
        <p:txBody>
          <a:bodyPr/>
          <a:lstStyle/>
          <a:p>
            <a:pPr algn="ctr"/>
            <a:r>
              <a:rPr lang="en-US" b="1" u="sng" dirty="0" err="1"/>
              <a:t>MoDC</a:t>
            </a:r>
            <a:r>
              <a:rPr lang="en-US" b="1" u="sng" dirty="0"/>
              <a:t> In Vitro vs CD8+  T cells In vitro</a:t>
            </a:r>
            <a:br>
              <a:rPr lang="en-US" b="1" u="sng" dirty="0"/>
            </a:br>
            <a:r>
              <a:rPr lang="en-US" b="1" u="sng" dirty="0"/>
              <a:t>Tnfrsf1b Receptor</a:t>
            </a:r>
            <a:endParaRPr lang="LID4096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8BE5B84E-B791-A7DE-47B8-5B29D0D0A3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2" t="18774" r="22000"/>
          <a:stretch/>
        </p:blipFill>
        <p:spPr>
          <a:xfrm>
            <a:off x="2364105" y="1269827"/>
            <a:ext cx="7463790" cy="52609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035A716-BEA2-57A6-4737-A44623630B9C}"/>
              </a:ext>
            </a:extLst>
          </p:cNvPr>
          <p:cNvSpPr txBox="1"/>
          <p:nvPr/>
        </p:nvSpPr>
        <p:spPr>
          <a:xfrm>
            <a:off x="6802761" y="6330738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B050"/>
                </a:solidFill>
              </a:rPr>
              <a:t>Receptor</a:t>
            </a:r>
            <a:endParaRPr lang="LID4096" sz="2000" b="1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3F6536-52FE-FB16-6C0E-7EBD7D2D180B}"/>
              </a:ext>
            </a:extLst>
          </p:cNvPr>
          <p:cNvSpPr txBox="1"/>
          <p:nvPr/>
        </p:nvSpPr>
        <p:spPr>
          <a:xfrm>
            <a:off x="3840483" y="6454753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/>
                </a:solidFill>
              </a:rPr>
              <a:t>Ligands</a:t>
            </a:r>
            <a:endParaRPr lang="LID4096" sz="2000" b="1" dirty="0">
              <a:solidFill>
                <a:schemeClr val="accent1"/>
              </a:solidFill>
            </a:endParaRP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DE071770-9E22-A367-1CC7-E5174B955663}"/>
              </a:ext>
            </a:extLst>
          </p:cNvPr>
          <p:cNvSpPr/>
          <p:nvPr/>
        </p:nvSpPr>
        <p:spPr>
          <a:xfrm rot="16200000">
            <a:off x="4549143" y="4953453"/>
            <a:ext cx="182880" cy="301752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202766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1A9C4-45AF-795A-4806-B63BAE650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D2EF-D16B-B4AB-C43E-4131486E5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80" y="-19058"/>
            <a:ext cx="11445240" cy="1325563"/>
          </a:xfrm>
        </p:spPr>
        <p:txBody>
          <a:bodyPr/>
          <a:lstStyle/>
          <a:p>
            <a:pPr algn="ctr"/>
            <a:r>
              <a:rPr lang="en-US" b="1" u="sng" dirty="0" err="1"/>
              <a:t>MoDC</a:t>
            </a:r>
            <a:r>
              <a:rPr lang="en-US" b="1" u="sng" dirty="0"/>
              <a:t> In Vitro vs CD8+  T cells In vitro</a:t>
            </a:r>
            <a:br>
              <a:rPr lang="en-US" b="1" u="sng" dirty="0"/>
            </a:br>
            <a:r>
              <a:rPr lang="en-US" b="1" u="sng" dirty="0" err="1"/>
              <a:t>Circos</a:t>
            </a:r>
            <a:r>
              <a:rPr lang="en-US" b="1" u="sng" dirty="0"/>
              <a:t> Plots</a:t>
            </a:r>
            <a:endParaRPr lang="LID4096" dirty="0"/>
          </a:p>
        </p:txBody>
      </p:sp>
      <p:pic>
        <p:nvPicPr>
          <p:cNvPr id="9" name="Picture 8" descr="A diagram of different colored lines&#10;&#10;Description automatically generated">
            <a:extLst>
              <a:ext uri="{FF2B5EF4-FFF2-40B4-BE49-F238E27FC236}">
                <a16:creationId xmlns:a16="http://schemas.microsoft.com/office/drawing/2014/main" id="{9B96C04F-1DAA-D4DD-879D-B6E23EE394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323" y="1212365"/>
            <a:ext cx="7185354" cy="564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876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71424CA-628D-E241-8ECA-6B3FF8A7D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E3144-2BA5-9BEF-30EF-FD8BB9628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80" y="-19058"/>
            <a:ext cx="11445240" cy="1325563"/>
          </a:xfrm>
        </p:spPr>
        <p:txBody>
          <a:bodyPr/>
          <a:lstStyle/>
          <a:p>
            <a:pPr algn="ctr"/>
            <a:r>
              <a:rPr lang="en-US" b="1" u="sng" dirty="0" err="1"/>
              <a:t>MoDC</a:t>
            </a:r>
            <a:r>
              <a:rPr lang="en-US" b="1" u="sng" dirty="0"/>
              <a:t> In Vitro vs CD8+  T cells In vitro</a:t>
            </a:r>
            <a:br>
              <a:rPr lang="en-US" b="1" u="sng" dirty="0"/>
            </a:br>
            <a:r>
              <a:rPr lang="en-US" b="1" u="sng" dirty="0" err="1"/>
              <a:t>Circos</a:t>
            </a:r>
            <a:r>
              <a:rPr lang="en-US" b="1" u="sng" dirty="0"/>
              <a:t> Plots</a:t>
            </a:r>
            <a:endParaRPr lang="LID4096" dirty="0"/>
          </a:p>
        </p:txBody>
      </p:sp>
      <p:pic>
        <p:nvPicPr>
          <p:cNvPr id="5" name="Picture 4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81238294-03F9-85D1-0002-999F627CB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858" y="1214778"/>
            <a:ext cx="7182283" cy="564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4366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D687D-FC0C-C26A-CDFE-1171F6782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are the transcriptomic differences between </a:t>
            </a:r>
            <a:r>
              <a:rPr lang="en-US" dirty="0" err="1"/>
              <a:t>MoDCs</a:t>
            </a:r>
            <a:r>
              <a:rPr lang="en-US" dirty="0"/>
              <a:t> after 6H treatment of LPS vs </a:t>
            </a:r>
            <a:r>
              <a:rPr lang="en-US" dirty="0" err="1"/>
              <a:t>MoDC</a:t>
            </a:r>
            <a:r>
              <a:rPr lang="en-US" dirty="0"/>
              <a:t> 48H Wash and Naïve </a:t>
            </a:r>
            <a:r>
              <a:rPr lang="en-US" dirty="0" err="1"/>
              <a:t>MoDCs</a:t>
            </a:r>
            <a:r>
              <a:rPr lang="en-US" dirty="0"/>
              <a:t>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76A9FD3-DB4D-0A42-F7A6-10B3EBA9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813"/>
            <a:ext cx="10515600" cy="1325563"/>
          </a:xfrm>
        </p:spPr>
        <p:txBody>
          <a:bodyPr/>
          <a:lstStyle/>
          <a:p>
            <a:pPr algn="ctr"/>
            <a:r>
              <a:rPr lang="en-US" b="1" u="sng" dirty="0"/>
              <a:t>Motivation</a:t>
            </a:r>
            <a:br>
              <a:rPr lang="en-US" b="1" u="sng" dirty="0"/>
            </a:br>
            <a:r>
              <a:rPr lang="en-US" b="1" u="sng" dirty="0" err="1"/>
              <a:t>MoDC</a:t>
            </a:r>
            <a:r>
              <a:rPr lang="en-US" b="1" u="sng" dirty="0"/>
              <a:t> In Vitro Experiment with 48H Wash</a:t>
            </a:r>
            <a:endParaRPr lang="LID4096" b="1" u="sng" dirty="0"/>
          </a:p>
        </p:txBody>
      </p:sp>
    </p:spTree>
    <p:extLst>
      <p:ext uri="{BB962C8B-B14F-4D97-AF65-F5344CB8AC3E}">
        <p14:creationId xmlns:p14="http://schemas.microsoft.com/office/powerpoint/2010/main" val="158598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6BE7EE3-69E4-46E7-F070-383FBB90F4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003DC-F9FB-073A-C848-9B2DFFE50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u="sng" dirty="0" err="1"/>
              <a:t>MoDC</a:t>
            </a:r>
            <a:r>
              <a:rPr lang="en-US" b="1" u="sng" dirty="0"/>
              <a:t> Activated vs Washed vs Naive In Vitro Mice</a:t>
            </a:r>
            <a:br>
              <a:rPr lang="en-US" dirty="0"/>
            </a:br>
            <a:r>
              <a:rPr lang="en-US" dirty="0">
                <a:solidFill>
                  <a:srgbClr val="0070C0"/>
                </a:solidFill>
              </a:rPr>
              <a:t>Bench Results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5A0ED3-3F01-6A9D-40EF-807EFBDB2F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728181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54AFA-0527-8E6E-031A-8485485A7F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292"/>
            <a:ext cx="10515600" cy="1325563"/>
          </a:xfrm>
        </p:spPr>
        <p:txBody>
          <a:bodyPr/>
          <a:lstStyle/>
          <a:p>
            <a:pPr algn="ctr"/>
            <a:r>
              <a:rPr lang="en-US" dirty="0" err="1"/>
              <a:t>cDCs</a:t>
            </a:r>
            <a:r>
              <a:rPr lang="en-US" dirty="0"/>
              <a:t> versus </a:t>
            </a:r>
            <a:r>
              <a:rPr lang="en-US" dirty="0" err="1"/>
              <a:t>MoDCs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096170-649E-BB22-BADB-D7116487A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9855"/>
            <a:ext cx="10515600" cy="4351338"/>
          </a:xfrm>
        </p:spPr>
        <p:txBody>
          <a:bodyPr/>
          <a:lstStyle/>
          <a:p>
            <a:r>
              <a:rPr lang="en-US" dirty="0"/>
              <a:t>Both </a:t>
            </a:r>
            <a:r>
              <a:rPr lang="en-US" dirty="0" err="1"/>
              <a:t>cDCs</a:t>
            </a:r>
            <a:r>
              <a:rPr lang="en-US" dirty="0"/>
              <a:t> and </a:t>
            </a:r>
            <a:r>
              <a:rPr lang="en-US" dirty="0" err="1"/>
              <a:t>MoDCs</a:t>
            </a:r>
            <a:r>
              <a:rPr lang="en-US" dirty="0"/>
              <a:t> capture, process, and present antigens to T cells.</a:t>
            </a:r>
          </a:p>
          <a:p>
            <a:r>
              <a:rPr lang="en-US" dirty="0" err="1"/>
              <a:t>cDCs</a:t>
            </a:r>
            <a:r>
              <a:rPr lang="en-US" dirty="0"/>
              <a:t> and </a:t>
            </a:r>
            <a:r>
              <a:rPr lang="en-US" dirty="0" err="1"/>
              <a:t>MoDCs</a:t>
            </a:r>
            <a:r>
              <a:rPr lang="en-US" dirty="0"/>
              <a:t> bridge innate and adaptive immunity by activating T cells, leading to the differentiation of effector T cell subsets.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3895577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EBD3C-B275-3449-CB24-25CCAB096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E0309-4A50-DDE8-709E-3ADC1465A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u="sng" dirty="0" err="1"/>
              <a:t>MoDC</a:t>
            </a:r>
            <a:r>
              <a:rPr lang="en-US" b="1" u="sng" dirty="0"/>
              <a:t> Activated vs Washed vs Naive In Vitro Mice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Bioinformatic Results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C1848-F7D8-7649-706B-8475B3454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259330" cy="4351338"/>
          </a:xfrm>
        </p:spPr>
        <p:txBody>
          <a:bodyPr/>
          <a:lstStyle/>
          <a:p>
            <a:r>
              <a:rPr lang="en-US" u="sng" dirty="0"/>
              <a:t>PCA Plot</a:t>
            </a:r>
          </a:p>
          <a:p>
            <a:pPr marL="0" indent="0">
              <a:buNone/>
            </a:pPr>
            <a:endParaRPr lang="en-US" u="sng" dirty="0"/>
          </a:p>
          <a:p>
            <a:endParaRPr lang="en-US" u="sng" dirty="0"/>
          </a:p>
          <a:p>
            <a:endParaRPr lang="en-US" u="sng" dirty="0"/>
          </a:p>
          <a:p>
            <a:endParaRPr lang="en-US" u="sng" dirty="0"/>
          </a:p>
          <a:p>
            <a:endParaRPr lang="en-US" u="sng" dirty="0"/>
          </a:p>
          <a:p>
            <a:endParaRPr lang="en-US" u="sng" dirty="0"/>
          </a:p>
          <a:p>
            <a:pPr marL="0" indent="0">
              <a:buNone/>
            </a:pPr>
            <a:endParaRPr lang="LID4096" u="sng" dirty="0"/>
          </a:p>
          <a:p>
            <a:endParaRPr lang="LID4096" dirty="0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031B2BC6-165D-9797-9438-45EA119F1E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7" t="18765" r="21813"/>
          <a:stretch/>
        </p:blipFill>
        <p:spPr>
          <a:xfrm>
            <a:off x="3364230" y="1825624"/>
            <a:ext cx="7048500" cy="494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633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54450-C657-FCEA-3DCA-46FE4959B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4D23B-F01A-4E38-9726-E1D55E5A5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u="sng" dirty="0" err="1"/>
              <a:t>MoDC</a:t>
            </a:r>
            <a:r>
              <a:rPr lang="en-US" b="1" u="sng" dirty="0"/>
              <a:t> Activated vs Washed vs Naive In Vitro Mice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Bioinformatic Results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61E58-FF65-274C-34C2-0964AA980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" y="1814195"/>
            <a:ext cx="5897880" cy="4351338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Volcano Plot 48H treatment vs Naive: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Labeled the following list of interest genes: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"Il27","Il1b","Ifi205","Ifit3","Cd40",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"Tnfsf15","Ccl5","Ifit3b","Cxcl10",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"Cxcl2","Ifit2","Tnf","Il12b","Il12a",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"Isg20","Socs3","Ccl4" and "Cxcl1" 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top 10 P-value genes in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logFC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2 or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logFC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&lt; -2 .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10B3275F-A2F4-7CF4-B64A-0A63F604F6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4" t="18765" r="22375"/>
          <a:stretch/>
        </p:blipFill>
        <p:spPr>
          <a:xfrm>
            <a:off x="6096000" y="1924822"/>
            <a:ext cx="6096000" cy="4364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714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5ADCD-1C2C-6A3D-5365-F95D8842C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2F97C-4BA2-D5A2-A512-5DEA1C1D9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u="sng" dirty="0" err="1"/>
              <a:t>MoDC</a:t>
            </a:r>
            <a:r>
              <a:rPr lang="en-US" b="1" u="sng" dirty="0"/>
              <a:t> Activated vs Washed vs Naive In Vitro Mice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Bioinformatic Results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F8CBB-3191-E217-5B27-E78A08B13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" y="1814195"/>
            <a:ext cx="5631180" cy="4351338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Volcano Plot 6H treatment vs 48H Wash: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Labeled the following list of interest genes: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"Il27","Il1b","Ifi205","Ifit3","Cd40",</a:t>
            </a:r>
            <a:b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"Tnfsf15","Ccl5","Ifit3b","Cxcl10",</a:t>
            </a:r>
            <a:b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"Cxcl2","Ifit2","Tnf","Il12b","Il12a",</a:t>
            </a:r>
            <a:b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"Isg20","Socs3","Ccl4" and "Cxcl1" 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top 10 P-value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genes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logFC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&gt; 2 or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logFC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&lt; -2.</a:t>
            </a:r>
            <a:endParaRPr lang="en-US" u="sng" dirty="0"/>
          </a:p>
          <a:p>
            <a:pPr marL="0" indent="0">
              <a:buNone/>
            </a:pPr>
            <a:endParaRPr lang="LID4096" u="sng" dirty="0"/>
          </a:p>
          <a:p>
            <a:endParaRPr lang="LID4096" dirty="0"/>
          </a:p>
        </p:txBody>
      </p:sp>
      <p:pic>
        <p:nvPicPr>
          <p:cNvPr id="7" name="Picture 6" descr="A screen shot of a computer&#10;&#10;Description automatically generated">
            <a:extLst>
              <a:ext uri="{FF2B5EF4-FFF2-40B4-BE49-F238E27FC236}">
                <a16:creationId xmlns:a16="http://schemas.microsoft.com/office/drawing/2014/main" id="{4F3DD891-76C2-8DD7-C41D-87BC6EB638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38" t="19118" r="22469"/>
          <a:stretch/>
        </p:blipFill>
        <p:spPr>
          <a:xfrm>
            <a:off x="5669280" y="2034540"/>
            <a:ext cx="6490949" cy="464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0426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CAE71C-0C0D-2E42-4095-C24688ED3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9C4AB12-94C5-DA9B-54C7-7610AE23B8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50" t="18588" r="36906"/>
          <a:stretch/>
        </p:blipFill>
        <p:spPr>
          <a:xfrm>
            <a:off x="7972907" y="1021874"/>
            <a:ext cx="4219094" cy="5916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3499B2-8862-7203-BD17-382F2B0B7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u="sng" dirty="0" err="1"/>
              <a:t>MoDC</a:t>
            </a:r>
            <a:r>
              <a:rPr lang="en-US" b="1" u="sng" dirty="0"/>
              <a:t> Activated vs Washed vs Naive In Vitro Mice</a:t>
            </a:r>
            <a:br>
              <a:rPr lang="en-US" dirty="0"/>
            </a:br>
            <a:r>
              <a:rPr lang="en-US" dirty="0">
                <a:solidFill>
                  <a:srgbClr val="00B050"/>
                </a:solidFill>
              </a:rPr>
              <a:t>Bioinformatic Results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657072-7F17-4605-A3BA-32A49DEFAD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73930" cy="4351338"/>
          </a:xfrm>
        </p:spPr>
        <p:txBody>
          <a:bodyPr/>
          <a:lstStyle/>
          <a:p>
            <a:r>
              <a:rPr lang="en-US" u="sng" dirty="0"/>
              <a:t>Heatmap of All Differentially Expressed Genes (DEG):</a:t>
            </a:r>
          </a:p>
          <a:p>
            <a:pPr lvl="1"/>
            <a:r>
              <a:rPr lang="en-US" dirty="0"/>
              <a:t>Applied LRT test in </a:t>
            </a:r>
            <a:r>
              <a:rPr lang="en-US" dirty="0" err="1"/>
              <a:t>DESeq</a:t>
            </a:r>
            <a:r>
              <a:rPr lang="en-US" dirty="0"/>
              <a:t> DEG function across all samples.</a:t>
            </a:r>
          </a:p>
          <a:p>
            <a:pPr lvl="1"/>
            <a:r>
              <a:rPr lang="en-US" dirty="0"/>
              <a:t>Then kept only DE genes with </a:t>
            </a:r>
            <a:r>
              <a:rPr lang="en-US" dirty="0" err="1"/>
              <a:t>padj</a:t>
            </a:r>
            <a:r>
              <a:rPr lang="en-US" dirty="0"/>
              <a:t> (FDR) value less than 0.05.</a:t>
            </a:r>
          </a:p>
          <a:p>
            <a:pPr lvl="1"/>
            <a:r>
              <a:rPr lang="en-US" dirty="0"/>
              <a:t> 5162 genes are present and condensed in the following heatmap to see the overall effect of each group on the </a:t>
            </a:r>
            <a:r>
              <a:rPr lang="en-US" dirty="0" err="1"/>
              <a:t>MoDC</a:t>
            </a:r>
            <a:r>
              <a:rPr lang="en-US" dirty="0"/>
              <a:t> cells.</a:t>
            </a:r>
          </a:p>
          <a:p>
            <a:endParaRPr lang="en-US" dirty="0"/>
          </a:p>
          <a:p>
            <a:endParaRPr lang="en-US" u="sng" dirty="0"/>
          </a:p>
          <a:p>
            <a:endParaRPr lang="en-US" u="sng" dirty="0"/>
          </a:p>
          <a:p>
            <a:endParaRPr lang="en-US" u="sng" dirty="0"/>
          </a:p>
          <a:p>
            <a:endParaRPr lang="en-US" u="sng" dirty="0"/>
          </a:p>
          <a:p>
            <a:endParaRPr lang="en-US" u="sng" dirty="0"/>
          </a:p>
          <a:p>
            <a:endParaRPr lang="en-US" u="sng" dirty="0"/>
          </a:p>
          <a:p>
            <a:pPr marL="0" indent="0">
              <a:buNone/>
            </a:pPr>
            <a:endParaRPr lang="LID4096" u="sng" dirty="0"/>
          </a:p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8999896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C469C-C00C-3CE3-3185-8A345FBB0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EB93B54-09B7-53A8-847C-C01E28D1C2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26" t="18588" r="34956"/>
          <a:stretch/>
        </p:blipFill>
        <p:spPr>
          <a:xfrm>
            <a:off x="7482840" y="1107621"/>
            <a:ext cx="4709160" cy="57503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3FA4D7D-6E68-2847-5E4F-7A3A22CA4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u="sng" dirty="0" err="1"/>
              <a:t>MoDC</a:t>
            </a:r>
            <a:r>
              <a:rPr lang="en-US" b="1" u="sng" dirty="0"/>
              <a:t> Activated vs Washed vs Naive In Vitro Mice</a:t>
            </a:r>
            <a:br>
              <a:rPr lang="en-US" dirty="0"/>
            </a:br>
            <a:r>
              <a:rPr lang="en-US" sz="4000" dirty="0">
                <a:solidFill>
                  <a:srgbClr val="00B050"/>
                </a:solidFill>
              </a:rPr>
              <a:t>Bioinformatic Results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3E8E2-5D1C-1F9D-10FD-763D59998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3980" cy="4351338"/>
          </a:xfrm>
        </p:spPr>
        <p:txBody>
          <a:bodyPr/>
          <a:lstStyle/>
          <a:p>
            <a:r>
              <a:rPr lang="en-US" u="sng" dirty="0"/>
              <a:t>Heatmap of Transcription Factors (TFs) of interest:</a:t>
            </a:r>
          </a:p>
          <a:p>
            <a:pPr lvl="1"/>
            <a:r>
              <a:rPr lang="en-US" dirty="0"/>
              <a:t>This heatmap presents the expression of chosen TFs’ genes from Shai </a:t>
            </a:r>
            <a:r>
              <a:rPr lang="en-US" dirty="0" err="1"/>
              <a:t>Dulberg’s</a:t>
            </a:r>
            <a:r>
              <a:rPr lang="en-US" dirty="0"/>
              <a:t> Mouse TFs gene list.</a:t>
            </a:r>
          </a:p>
          <a:p>
            <a:pPr lvl="1"/>
            <a:r>
              <a:rPr lang="en-US" dirty="0"/>
              <a:t>Zfp637,Zfp358,Ddit3,Zbtb7b,Hlx,</a:t>
            </a:r>
            <a:br>
              <a:rPr lang="en-US" dirty="0"/>
            </a:br>
            <a:r>
              <a:rPr lang="en-US" dirty="0"/>
              <a:t>Runx1,Bcl6,Bhlhe41,Pou2f2,Ankzf1,Pou5f2,Klf4,Zfp697,Hivep2,Tcf7,</a:t>
            </a:r>
            <a:br>
              <a:rPr lang="en-US" dirty="0"/>
            </a:br>
            <a:r>
              <a:rPr lang="en-US" dirty="0" err="1"/>
              <a:t>Myc</a:t>
            </a:r>
            <a:r>
              <a:rPr lang="en-US" dirty="0"/>
              <a:t> and Bcl11b</a:t>
            </a:r>
          </a:p>
          <a:p>
            <a:pPr marL="0" indent="0">
              <a:buNone/>
            </a:pP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8933275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B019B-2C89-A39F-7422-0B94F0939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E62E048F-3D90-73B7-3E45-7A4F45A582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75" t="18430" r="34844"/>
          <a:stretch/>
        </p:blipFill>
        <p:spPr>
          <a:xfrm>
            <a:off x="7532370" y="1027906"/>
            <a:ext cx="4659630" cy="58055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AD28BE-FBB8-4405-3867-31DFF6408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u="sng" dirty="0" err="1"/>
              <a:t>MoDC</a:t>
            </a:r>
            <a:r>
              <a:rPr lang="en-US" b="1" u="sng" dirty="0"/>
              <a:t> Activated vs Washed vs Naive In Vitro Mice</a:t>
            </a:r>
            <a:br>
              <a:rPr lang="en-US" dirty="0"/>
            </a:br>
            <a:r>
              <a:rPr lang="en-US" sz="4000" dirty="0">
                <a:solidFill>
                  <a:srgbClr val="00B050"/>
                </a:solidFill>
              </a:rPr>
              <a:t>Bioinformatic Results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4F1B8-EC3F-D5B8-F475-84241ADBB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3980" cy="4351338"/>
          </a:xfrm>
        </p:spPr>
        <p:txBody>
          <a:bodyPr>
            <a:normAutofit fontScale="92500"/>
          </a:bodyPr>
          <a:lstStyle/>
          <a:p>
            <a:r>
              <a:rPr lang="en-US" u="sng" dirty="0"/>
              <a:t>Heatmap Ligands of interest:</a:t>
            </a:r>
          </a:p>
          <a:p>
            <a:pPr lvl="1"/>
            <a:r>
              <a:rPr lang="en-US" dirty="0"/>
              <a:t>This heatmap presents the expression of chosen Ligands’ genes from Shai </a:t>
            </a:r>
            <a:r>
              <a:rPr lang="en-US" dirty="0" err="1"/>
              <a:t>Dulberg’s</a:t>
            </a:r>
            <a:r>
              <a:rPr lang="en-US" dirty="0"/>
              <a:t> Ligands-Receptors gene list.</a:t>
            </a:r>
          </a:p>
          <a:p>
            <a:pPr lvl="1"/>
            <a:r>
              <a:rPr lang="en-US" dirty="0"/>
              <a:t>Cd274,Itgb1,Csf1,Cd40,Tnf,Il15,Icam1,Cd200,Itga4,Tnfsf10,Il27,Cxcl9,Itgal,</a:t>
            </a:r>
            <a:br>
              <a:rPr lang="en-US" dirty="0"/>
            </a:br>
            <a:r>
              <a:rPr lang="en-US" dirty="0"/>
              <a:t>Osm,Pvr,H2−M3,Ccl5,Cxcl16,Tnfsf9,</a:t>
            </a:r>
            <a:br>
              <a:rPr lang="en-US" dirty="0"/>
            </a:br>
            <a:r>
              <a:rPr lang="en-US" dirty="0"/>
              <a:t>Il18,Il13,Ccl12,Icosl,Il12b,Cxcl2,Cxcl1,</a:t>
            </a:r>
            <a:br>
              <a:rPr lang="en-US" dirty="0"/>
            </a:br>
            <a:r>
              <a:rPr lang="en-US" dirty="0"/>
              <a:t>Il12a,Tnfsf4,Cxcl10,Il6,Il1rn,Il1b,Ccl2,</a:t>
            </a:r>
            <a:br>
              <a:rPr lang="en-US" dirty="0"/>
            </a:br>
            <a:r>
              <a:rPr lang="en-US" dirty="0"/>
              <a:t>Cd86,Lgals3,Csf2,Ccl22,Il1a,Ccl17,Il33,Xcl1,Cxcl11,Ifng,Sell,Ccl7,Tnfsf8,Il10,</a:t>
            </a:r>
            <a:br>
              <a:rPr lang="en-US" dirty="0"/>
            </a:br>
            <a:r>
              <a:rPr lang="en-US" dirty="0"/>
              <a:t>Cd70,Cd28,Selplg,Tnfsf13b,Il16 and Tnfsf12</a:t>
            </a:r>
          </a:p>
        </p:txBody>
      </p:sp>
    </p:spTree>
    <p:extLst>
      <p:ext uri="{BB962C8B-B14F-4D97-AF65-F5344CB8AC3E}">
        <p14:creationId xmlns:p14="http://schemas.microsoft.com/office/powerpoint/2010/main" val="8693385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F7427-0776-FB71-024B-A5D23C2B6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5DCEEB5-0FB8-A091-CA8A-02586A8B20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62" t="18647" r="35875"/>
          <a:stretch/>
        </p:blipFill>
        <p:spPr>
          <a:xfrm>
            <a:off x="7738110" y="1108710"/>
            <a:ext cx="4453890" cy="57353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885BDC-C692-534C-2C99-ED1F260A7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u="sng" dirty="0" err="1"/>
              <a:t>MoDC</a:t>
            </a:r>
            <a:r>
              <a:rPr lang="en-US" b="1" u="sng" dirty="0"/>
              <a:t> Activated vs Washed vs Naive In Vitro Mice</a:t>
            </a:r>
            <a:br>
              <a:rPr lang="en-US" dirty="0"/>
            </a:br>
            <a:r>
              <a:rPr lang="en-US" sz="4000" dirty="0">
                <a:solidFill>
                  <a:srgbClr val="00B050"/>
                </a:solidFill>
              </a:rPr>
              <a:t>Bioinformatic Results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B805E-6ABC-947F-FB60-B73D02086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73980" cy="4351338"/>
          </a:xfrm>
        </p:spPr>
        <p:txBody>
          <a:bodyPr/>
          <a:lstStyle/>
          <a:p>
            <a:r>
              <a:rPr lang="en-US" u="sng" dirty="0"/>
              <a:t>Heatmap Receptors of interest:</a:t>
            </a:r>
          </a:p>
          <a:p>
            <a:pPr lvl="1"/>
            <a:r>
              <a:rPr lang="en-US" dirty="0"/>
              <a:t>This heatmap presents the expression of chosen Receptors’ genes from Shai </a:t>
            </a:r>
            <a:r>
              <a:rPr lang="en-US" dirty="0" err="1"/>
              <a:t>Dulberg’s</a:t>
            </a:r>
            <a:r>
              <a:rPr lang="en-US" dirty="0"/>
              <a:t> Ligands-Receptors gene list.</a:t>
            </a:r>
          </a:p>
          <a:p>
            <a:pPr lvl="1"/>
            <a:r>
              <a:rPr lang="en-US" dirty="0"/>
              <a:t>Fcgr2b,Ptger4,Alox5,Prnp,Lsr,</a:t>
            </a:r>
            <a:br>
              <a:rPr lang="en-US" dirty="0"/>
            </a:br>
            <a:r>
              <a:rPr lang="en-US" dirty="0"/>
              <a:t>Siglec1,Abca7,S1pr1,Fkbp1b and </a:t>
            </a:r>
            <a:r>
              <a:rPr lang="en-US" dirty="0" err="1"/>
              <a:t>Atrn</a:t>
            </a:r>
            <a:endParaRPr lang="en-US" dirty="0"/>
          </a:p>
          <a:p>
            <a:pPr lvl="1"/>
            <a:r>
              <a:rPr lang="en-US" dirty="0"/>
              <a:t>F2rl2,Slc40a1,Cd34,Cd74,Nrp1,</a:t>
            </a:r>
            <a:br>
              <a:rPr lang="en-US" dirty="0"/>
            </a:br>
            <a:r>
              <a:rPr lang="en-US" dirty="0"/>
              <a:t>Ryr1,Il12rb2,F3,Mertk,Itga4,Rack1,Itga2b,Gp5,Gp9,Csf2ra and </a:t>
            </a:r>
            <a:r>
              <a:rPr lang="en-US" dirty="0" err="1"/>
              <a:t>Siglecf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0452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4DF8D26-57D1-766B-58CF-98F799648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3688C-C779-0FE7-27F9-ED87C6923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u="sng" dirty="0" err="1"/>
              <a:t>MoDC</a:t>
            </a:r>
            <a:r>
              <a:rPr lang="en-US" b="1" u="sng" dirty="0"/>
              <a:t> Activated vs Washed vs Naive In Vitro Mice</a:t>
            </a:r>
            <a:br>
              <a:rPr lang="en-US" dirty="0"/>
            </a:br>
            <a:r>
              <a:rPr lang="en-US" sz="4000" dirty="0">
                <a:solidFill>
                  <a:srgbClr val="00B050"/>
                </a:solidFill>
              </a:rPr>
              <a:t>Bioinformatic Results</a:t>
            </a:r>
            <a:endParaRPr lang="LID4096" dirty="0">
              <a:solidFill>
                <a:srgbClr val="00B050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CB893A4-1296-903E-C014-50B5008375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2765"/>
            <a:ext cx="444246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DEGs tables have been taken from each part of the Venn.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pic>
        <p:nvPicPr>
          <p:cNvPr id="8" name="Picture 7" descr="A diagram of a number of circles&#10;&#10;Description automatically generated with medium confidence">
            <a:extLst>
              <a:ext uri="{FF2B5EF4-FFF2-40B4-BE49-F238E27FC236}">
                <a16:creationId xmlns:a16="http://schemas.microsoft.com/office/drawing/2014/main" id="{B0DBD179-3B42-605B-CBD2-BE477B22B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27906"/>
            <a:ext cx="5380356" cy="5380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6164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6F264-DAAB-C0C9-AF26-BB4BB010B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7A8D0B-3C41-A8D6-A21B-85627166A0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42460" cy="4351338"/>
          </a:xfrm>
        </p:spPr>
        <p:txBody>
          <a:bodyPr/>
          <a:lstStyle/>
          <a:p>
            <a:r>
              <a:rPr lang="en-US" dirty="0"/>
              <a:t>Bar plot exhibiting the average normalized expression of the gene </a:t>
            </a:r>
            <a:r>
              <a:rPr lang="en-US" b="1" dirty="0"/>
              <a:t>Cxcr4</a:t>
            </a:r>
            <a:r>
              <a:rPr lang="en-US" dirty="0"/>
              <a:t> in each group with SD.</a:t>
            </a:r>
          </a:p>
          <a:p>
            <a:r>
              <a:rPr lang="en-US" dirty="0"/>
              <a:t>Applied ANOVA </a:t>
            </a:r>
            <a:r>
              <a:rPr 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post hoc test for significance calculation.</a:t>
            </a:r>
            <a:endParaRPr lang="en-US" dirty="0"/>
          </a:p>
        </p:txBody>
      </p:sp>
      <p:pic>
        <p:nvPicPr>
          <p:cNvPr id="6" name="Picture 5" descr="A graph of different colored rectangular bars&#10;&#10;Description automatically generated">
            <a:extLst>
              <a:ext uri="{FF2B5EF4-FFF2-40B4-BE49-F238E27FC236}">
                <a16:creationId xmlns:a16="http://schemas.microsoft.com/office/drawing/2014/main" id="{BDDA55A2-5A33-C8B5-3A90-AFCE050B5B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495" y="1405885"/>
            <a:ext cx="5280665" cy="5280665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AE9CBA4-3A01-5A1B-D2A9-8818B88CE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 err="1"/>
              <a:t>MoDC</a:t>
            </a:r>
            <a:r>
              <a:rPr lang="en-US" b="1" u="sng" dirty="0"/>
              <a:t> Activated vs Washed vs Naive In Vitro Mice</a:t>
            </a:r>
            <a:br>
              <a:rPr lang="en-US" dirty="0"/>
            </a:br>
            <a:r>
              <a:rPr lang="en-US" sz="4000" dirty="0">
                <a:solidFill>
                  <a:srgbClr val="00B050"/>
                </a:solidFill>
              </a:rPr>
              <a:t>Bioinformatic Results</a:t>
            </a:r>
            <a:endParaRPr lang="LID4096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69800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663A73-317A-F73F-7175-E5679BBF9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A6EFD7-8765-2E3A-FF02-7FFF6C6A1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42460" cy="4351338"/>
          </a:xfrm>
        </p:spPr>
        <p:txBody>
          <a:bodyPr/>
          <a:lstStyle/>
          <a:p>
            <a:r>
              <a:rPr lang="en-US" dirty="0"/>
              <a:t>Bar plot exhibiting the average normalized expression of the gene </a:t>
            </a:r>
            <a:r>
              <a:rPr lang="en-US" b="1" dirty="0"/>
              <a:t>Cx3cr1</a:t>
            </a:r>
            <a:r>
              <a:rPr lang="en-US" dirty="0"/>
              <a:t> in each group with SD.</a:t>
            </a:r>
          </a:p>
          <a:p>
            <a:r>
              <a:rPr lang="en-US" dirty="0"/>
              <a:t>Applied ANOVA </a:t>
            </a:r>
            <a:r>
              <a:rPr lang="en-US" b="0" i="0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post hoc test for significance calculation.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B87FE1D0-59FA-58B4-557B-E9F3ED0C0A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30627"/>
            <a:ext cx="5478784" cy="547878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1690AE7-673C-9795-9136-F637D733B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u="sng" dirty="0" err="1"/>
              <a:t>MoDC</a:t>
            </a:r>
            <a:r>
              <a:rPr lang="en-US" b="1" u="sng" dirty="0"/>
              <a:t> Activated vs Washed vs Naive In Vitro Mice</a:t>
            </a:r>
            <a:br>
              <a:rPr lang="en-US" dirty="0"/>
            </a:br>
            <a:r>
              <a:rPr lang="en-US" sz="4000" dirty="0">
                <a:solidFill>
                  <a:srgbClr val="00B050"/>
                </a:solidFill>
              </a:rPr>
              <a:t>Bioinformatic Results</a:t>
            </a:r>
            <a:endParaRPr lang="LID4096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218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AB1FA-6D06-1118-3B18-9A60B85AA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Datasets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40428-6C23-AF58-28F3-91DA97372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36535"/>
            <a:ext cx="10515600" cy="4873943"/>
          </a:xfrm>
        </p:spPr>
        <p:txBody>
          <a:bodyPr>
            <a:normAutofit/>
          </a:bodyPr>
          <a:lstStyle/>
          <a:p>
            <a:r>
              <a:rPr lang="en-US" u="sng" dirty="0"/>
              <a:t>In vivo Mice:</a:t>
            </a:r>
          </a:p>
          <a:p>
            <a:pPr lvl="1"/>
            <a:r>
              <a:rPr lang="en-US" u="sng" dirty="0"/>
              <a:t>DCs (Dendritic Cells)</a:t>
            </a:r>
            <a:r>
              <a:rPr lang="en-US" dirty="0"/>
              <a:t> – in tumor vs in DLN (Draining Lymph Node). </a:t>
            </a:r>
            <a:br>
              <a:rPr lang="en-US" dirty="0"/>
            </a:br>
            <a:r>
              <a:rPr lang="en-US" sz="2400" dirty="0">
                <a:latin typeface="Abadi" panose="020B0604020104020204" pitchFamily="34" charset="0"/>
              </a:rPr>
              <a:t>(21 August, 2021)</a:t>
            </a:r>
            <a:endParaRPr lang="en-US" dirty="0"/>
          </a:p>
          <a:p>
            <a:pPr lvl="1"/>
            <a:r>
              <a:rPr lang="en-US" u="sng" dirty="0"/>
              <a:t>CD8+ T cells </a:t>
            </a:r>
            <a:r>
              <a:rPr lang="en-US" dirty="0"/>
              <a:t>– in tumor vs in DLN. </a:t>
            </a:r>
            <a:r>
              <a:rPr lang="en-US" sz="2400" dirty="0">
                <a:latin typeface="Abadi" panose="020B0604020104020204" pitchFamily="34" charset="0"/>
              </a:rPr>
              <a:t>(21 July 2021)</a:t>
            </a:r>
            <a:endParaRPr lang="en-US" dirty="0"/>
          </a:p>
          <a:p>
            <a:r>
              <a:rPr lang="en-US" u="sng" dirty="0"/>
              <a:t>In vitro Mice: </a:t>
            </a:r>
          </a:p>
          <a:p>
            <a:pPr lvl="1"/>
            <a:r>
              <a:rPr lang="en-US" u="sng" dirty="0" err="1"/>
              <a:t>MoDCs</a:t>
            </a:r>
            <a:r>
              <a:rPr lang="en-US" dirty="0"/>
              <a:t> – </a:t>
            </a:r>
            <a:r>
              <a:rPr lang="en-US" b="1" dirty="0"/>
              <a:t>6H</a:t>
            </a:r>
            <a:r>
              <a:rPr lang="en-US" dirty="0"/>
              <a:t> activated vs </a:t>
            </a:r>
            <a:r>
              <a:rPr lang="en-US" b="1" dirty="0"/>
              <a:t>48H</a:t>
            </a:r>
            <a:r>
              <a:rPr lang="en-US" dirty="0"/>
              <a:t> washed vs Naïve.</a:t>
            </a:r>
          </a:p>
          <a:p>
            <a:pPr lvl="1"/>
            <a:r>
              <a:rPr lang="en-US" u="sng" dirty="0" err="1"/>
              <a:t>cDCs</a:t>
            </a:r>
            <a:r>
              <a:rPr lang="en-US" u="sng" dirty="0"/>
              <a:t> (Conventional </a:t>
            </a:r>
            <a:r>
              <a:rPr lang="en-US" u="sng" dirty="0" err="1"/>
              <a:t>Dendtritic</a:t>
            </a:r>
            <a:r>
              <a:rPr lang="en-US" u="sng" dirty="0"/>
              <a:t> Cells) </a:t>
            </a:r>
            <a:r>
              <a:rPr lang="en-US" dirty="0"/>
              <a:t>– </a:t>
            </a:r>
            <a:r>
              <a:rPr lang="en-US" b="1" dirty="0"/>
              <a:t>6H</a:t>
            </a:r>
            <a:r>
              <a:rPr lang="en-US" dirty="0"/>
              <a:t> activated vs Naïve.</a:t>
            </a:r>
          </a:p>
          <a:p>
            <a:pPr lvl="1"/>
            <a:r>
              <a:rPr lang="en-US" u="sng" dirty="0"/>
              <a:t>CD8+ T Cells </a:t>
            </a:r>
            <a:r>
              <a:rPr lang="en-US" dirty="0"/>
              <a:t>–</a:t>
            </a:r>
          </a:p>
          <a:p>
            <a:pPr lvl="2"/>
            <a:r>
              <a:rPr lang="en-US" u="sng" dirty="0"/>
              <a:t>Treatments</a:t>
            </a:r>
            <a:r>
              <a:rPr lang="en-US" dirty="0"/>
              <a:t>: </a:t>
            </a:r>
            <a:r>
              <a:rPr lang="en-US" b="1" dirty="0"/>
              <a:t>Primed </a:t>
            </a:r>
            <a:r>
              <a:rPr lang="en-US" dirty="0"/>
              <a:t>with </a:t>
            </a:r>
            <a:r>
              <a:rPr lang="en-US" b="1" dirty="0" err="1"/>
              <a:t>cDCs</a:t>
            </a:r>
            <a:r>
              <a:rPr lang="en-US" dirty="0"/>
              <a:t>, </a:t>
            </a:r>
            <a:r>
              <a:rPr lang="en-US" b="1" dirty="0"/>
              <a:t>Primed </a:t>
            </a:r>
            <a:r>
              <a:rPr lang="en-US" dirty="0"/>
              <a:t>with </a:t>
            </a:r>
            <a:r>
              <a:rPr lang="en-US" b="1" dirty="0" err="1"/>
              <a:t>MoDCs</a:t>
            </a:r>
            <a:r>
              <a:rPr lang="en-US" dirty="0"/>
              <a:t>, Primed with </a:t>
            </a:r>
            <a:r>
              <a:rPr lang="en-US" dirty="0" err="1"/>
              <a:t>cDCs</a:t>
            </a:r>
            <a:r>
              <a:rPr lang="en-US" dirty="0"/>
              <a:t> and </a:t>
            </a:r>
            <a:r>
              <a:rPr lang="en-US" b="1" dirty="0"/>
              <a:t>Licensed </a:t>
            </a:r>
            <a:r>
              <a:rPr lang="en-US" dirty="0"/>
              <a:t>with </a:t>
            </a:r>
            <a:r>
              <a:rPr lang="en-US" b="1" dirty="0" err="1"/>
              <a:t>cDCs</a:t>
            </a:r>
            <a:r>
              <a:rPr lang="en-US" b="1" dirty="0"/>
              <a:t> </a:t>
            </a:r>
            <a:r>
              <a:rPr lang="en-US" dirty="0"/>
              <a:t>and Primed  with </a:t>
            </a:r>
            <a:r>
              <a:rPr lang="en-US" dirty="0" err="1"/>
              <a:t>cDCs</a:t>
            </a:r>
            <a:r>
              <a:rPr lang="en-US" dirty="0"/>
              <a:t> and </a:t>
            </a:r>
            <a:r>
              <a:rPr lang="en-US" b="1" dirty="0"/>
              <a:t>Licensed </a:t>
            </a:r>
            <a:r>
              <a:rPr lang="en-US" dirty="0"/>
              <a:t> with </a:t>
            </a:r>
            <a:r>
              <a:rPr lang="en-US" b="1" dirty="0" err="1"/>
              <a:t>MoDCs</a:t>
            </a:r>
            <a:r>
              <a:rPr lang="en-US" dirty="0"/>
              <a:t>. </a:t>
            </a:r>
          </a:p>
          <a:p>
            <a:pPr lvl="2"/>
            <a:r>
              <a:rPr lang="en-US" u="sng" dirty="0"/>
              <a:t>Control:</a:t>
            </a:r>
            <a:r>
              <a:rPr lang="en-US" dirty="0"/>
              <a:t> CD3_28 stimulation and Naïve.  </a:t>
            </a:r>
          </a:p>
          <a:p>
            <a:r>
              <a:rPr lang="en-US" u="sng" dirty="0"/>
              <a:t>In vivo human:</a:t>
            </a:r>
            <a:r>
              <a:rPr lang="en-US" dirty="0"/>
              <a:t> …In check </a:t>
            </a:r>
            <a:r>
              <a:rPr lang="en-US" dirty="0">
                <a:sym typeface="Wingdings" panose="05000000000000000000" pitchFamily="2" charset="2"/>
              </a:rPr>
              <a:t></a:t>
            </a:r>
            <a:endParaRPr lang="en-US" u="sng" dirty="0"/>
          </a:p>
          <a:p>
            <a:endParaRPr lang="LID4096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2D604C-D632-3B14-F504-C0F85521477C}"/>
              </a:ext>
            </a:extLst>
          </p:cNvPr>
          <p:cNvCxnSpPr>
            <a:cxnSpLocks/>
          </p:cNvCxnSpPr>
          <p:nvPr/>
        </p:nvCxnSpPr>
        <p:spPr>
          <a:xfrm>
            <a:off x="7611766" y="2467638"/>
            <a:ext cx="229214" cy="4470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A5D5CB2-C665-A9A1-1AFB-AA762D020F98}"/>
              </a:ext>
            </a:extLst>
          </p:cNvPr>
          <p:cNvSpPr txBox="1"/>
          <p:nvPr/>
        </p:nvSpPr>
        <p:spPr>
          <a:xfrm>
            <a:off x="7611766" y="2788732"/>
            <a:ext cx="3849332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Abadi" panose="020B0604020104020204" pitchFamily="34" charset="0"/>
              </a:rPr>
              <a:t>B cell contamination</a:t>
            </a:r>
            <a:endParaRPr lang="he-IL" sz="3200" dirty="0">
              <a:solidFill>
                <a:srgbClr val="FF0000"/>
              </a:solidFill>
              <a:highlight>
                <a:srgbClr val="FFFF00"/>
              </a:highlight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628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E7227-64E2-BA40-94BC-0A2550146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/>
              <a:t>CD8+ T Cells Human Datasets</a:t>
            </a:r>
            <a:endParaRPr lang="LID4096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00373-32DA-A1E9-AA86-68FFB8949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https://www.sciencedirect.com/science/article/pii/S1368837523002208?via%3Dihub</a:t>
            </a:r>
            <a:br>
              <a:rPr lang="en-US" dirty="0"/>
            </a:br>
            <a:r>
              <a:rPr lang="en-US" dirty="0"/>
              <a:t>Tumor LN vs LN.</a:t>
            </a:r>
          </a:p>
          <a:p>
            <a:r>
              <a:rPr lang="en-US" dirty="0">
                <a:hlinkClick r:id="rId3"/>
              </a:rPr>
              <a:t>https://www.sciencedirect.com/science/article/pii/S0092867423001642</a:t>
            </a:r>
            <a:br>
              <a:rPr lang="en-US" dirty="0"/>
            </a:br>
            <a:r>
              <a:rPr lang="en-US" dirty="0"/>
              <a:t>CD8+ T cells in Tumor vs in LN.</a:t>
            </a:r>
          </a:p>
          <a:p>
            <a:r>
              <a:rPr lang="en-US" dirty="0">
                <a:hlinkClick r:id="rId4"/>
              </a:rPr>
              <a:t>https://www.sciencedirect.com/science/article/pii/S153561082300082X</a:t>
            </a:r>
            <a:br>
              <a:rPr lang="en-US" dirty="0"/>
            </a:br>
            <a:r>
              <a:rPr lang="en-US" dirty="0"/>
              <a:t>T </a:t>
            </a:r>
            <a:r>
              <a:rPr lang="en-US"/>
              <a:t>cells in tumor vs in LN.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397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7CC3DE-5F3E-4CDF-500D-9A402E203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1ADE3F9-272B-620E-C7C8-F319AE512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34"/>
            <a:ext cx="10515600" cy="1022812"/>
          </a:xfrm>
        </p:spPr>
        <p:txBody>
          <a:bodyPr/>
          <a:lstStyle/>
          <a:p>
            <a:pPr algn="ctr"/>
            <a:r>
              <a:rPr lang="en-US" dirty="0"/>
              <a:t>In Vitro T Cells Experiment Design</a:t>
            </a:r>
            <a:endParaRPr lang="LID4096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80E2953-2E7E-0CED-B3D4-5E67F0BAF7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57" t="13880" r="2282" b="21419"/>
          <a:stretch/>
        </p:blipFill>
        <p:spPr>
          <a:xfrm>
            <a:off x="155358" y="1903095"/>
            <a:ext cx="11881284" cy="305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9661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22500</TotalTime>
  <Words>5427</Words>
  <Application>Microsoft Office PowerPoint</Application>
  <PresentationFormat>Widescreen</PresentationFormat>
  <Paragraphs>425</Paragraphs>
  <Slides>80</Slides>
  <Notes>8</Notes>
  <HiddenSlides>20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8" baseType="lpstr">
      <vt:lpstr>Abadi</vt:lpstr>
      <vt:lpstr>Arial</vt:lpstr>
      <vt:lpstr>Calibri</vt:lpstr>
      <vt:lpstr>Calibri Light</vt:lpstr>
      <vt:lpstr>Cambria Math</vt:lpstr>
      <vt:lpstr>Lato</vt:lpstr>
      <vt:lpstr>Wingdings</vt:lpstr>
      <vt:lpstr>Office Theme</vt:lpstr>
      <vt:lpstr>Differential Activation of CD8+ T Cells by Conventional Dendritic Cells (cDCs) versus Monocyte-Derived Dendritic Cells (MoDCs)</vt:lpstr>
      <vt:lpstr>Dendritic Cells</vt:lpstr>
      <vt:lpstr>Conventional Dendritic Cells</vt:lpstr>
      <vt:lpstr>Monocyte-Derived Dendritic Cells</vt:lpstr>
      <vt:lpstr>Priming and Licensing of DCs</vt:lpstr>
      <vt:lpstr>Priming and Licensing of DCs</vt:lpstr>
      <vt:lpstr>cDCs versus MoDCs</vt:lpstr>
      <vt:lpstr>Datasets</vt:lpstr>
      <vt:lpstr>In Vitro T Cells Experiment Design</vt:lpstr>
      <vt:lpstr>In Vitro T Cells Experiment Design</vt:lpstr>
      <vt:lpstr>In Vivo Experiments Insights</vt:lpstr>
      <vt:lpstr>Hypothesis</vt:lpstr>
      <vt:lpstr>Bioinformatic Methods</vt:lpstr>
      <vt:lpstr>Motivation In Vivo Experiments CD8+ T cells (T/DLN) ; DCs (T/DLN)</vt:lpstr>
      <vt:lpstr>CD8+ in Tumor vs CD8+ in DLN In Vivo Mice Bench Results</vt:lpstr>
      <vt:lpstr>CD8+ in Tumor vs CD8+ in DLN In Vivo Mice Bench Results</vt:lpstr>
      <vt:lpstr>CD8+ in Tumor vs CD8+ in DLN In Vivo Mice Bioinformatic Results</vt:lpstr>
      <vt:lpstr>CD8+ in Tumor vs CD8+ in DLN In Vivo Mice Bioinformatic Results</vt:lpstr>
      <vt:lpstr>CD8+ in Tumor vs CD8+ in DLN In Vivo Mice Bioinformatic Results</vt:lpstr>
      <vt:lpstr>CD8+ in Tumor vs CD8+ in DLN In Vivo Mice Bioinformatic Results</vt:lpstr>
      <vt:lpstr>CD8+ in Tumor vs CD8+ in DLN In Vivo Mice Bioinformatic Results</vt:lpstr>
      <vt:lpstr>CD8+ in Tumor vs CD8+ in DLN In Vivo Mice Bioinformatic Results</vt:lpstr>
      <vt:lpstr>DCs in Tumor vs DCs in DLN In Vivo Mice Bench Results</vt:lpstr>
      <vt:lpstr>DCs in Tumor vs DCs in DLN In Vivo Mice Bioinformatic Results</vt:lpstr>
      <vt:lpstr>Pan DCs in Tumor vs Pan DCs in DLN In Vivo Mice Bioinformatic Results</vt:lpstr>
      <vt:lpstr>DCs in Tumor vs DCs in DLN In Vivo Mice Bioinformatic Results</vt:lpstr>
      <vt:lpstr>DCs in Tumor vs DCs in DLN In Vivo Mice Bioinformatic Results</vt:lpstr>
      <vt:lpstr>DCs in Tumor vs DCs in DLN In Vivo Mice Bioinformatic Results</vt:lpstr>
      <vt:lpstr>DCs in Tumor vs DCs in DLN In Vivo Mice Bioinformatic Results</vt:lpstr>
      <vt:lpstr>Motivation MoDC/cDC In Vitro Experiments</vt:lpstr>
      <vt:lpstr>MoDC Activated vs Naive In Vitro Mice Bench Results</vt:lpstr>
      <vt:lpstr>MoDC Activated vs Naive In Vitro Mice Bioinformatic Results</vt:lpstr>
      <vt:lpstr>MoDC Activated vs Naive In Vitro Mice Bioinformatic Results</vt:lpstr>
      <vt:lpstr>MoDC Activated vs Naive In Vitro Mice Bioinformatic Results</vt:lpstr>
      <vt:lpstr>MoDC Activated vs Naive In Vitro Mice Bioinformatic Results</vt:lpstr>
      <vt:lpstr>MoDC Activated vs Naive In Vitro Mice Bioinformatic Results</vt:lpstr>
      <vt:lpstr>MoDC Activated vs Naive In Vitro Mice Bioinformatic Results</vt:lpstr>
      <vt:lpstr>cDC CD11c Activated vs Naive In Vitro Mice Bench Results</vt:lpstr>
      <vt:lpstr>cDC CD11c Activated vs Naive In Vitro Mice Bioinformatic Results</vt:lpstr>
      <vt:lpstr>cDC CD11c Activated vs Naive In Vitro Mice Bioinformatic Results</vt:lpstr>
      <vt:lpstr>MoDC vs cDC CD11c In Vitro Mice Bioinformatic Results</vt:lpstr>
      <vt:lpstr>MoDC vs cDC CD11c In Vitro Mice Bioinformatic Results</vt:lpstr>
      <vt:lpstr>MoDC vs cDC CD11c In Vitro Mice Bioinformatic Results</vt:lpstr>
      <vt:lpstr>MoDC vs cDC CD11c In Vitro Mice Bioinformatic Results</vt:lpstr>
      <vt:lpstr>MoDC vs cDC CD11c In Vitro Mice Bioinformatic Results</vt:lpstr>
      <vt:lpstr>MoDC vs cDC CD11c In Vitro Mice Bioinformatic Results</vt:lpstr>
      <vt:lpstr>CD8+ T cells Primed/Licensed vs CD3_28 vs Naïve In Vitro Mice Bench Results</vt:lpstr>
      <vt:lpstr>Motivation CD8+ T cells In Vitro Experiment</vt:lpstr>
      <vt:lpstr>CD8+ T cells Primed/Licensed vs CD3_28 vs Naïve In Vitro Mice Bioinformatic Results</vt:lpstr>
      <vt:lpstr>CD8+ T cells Primed/Licensed vs CD3_28 vs Naïve In Vitro Mice Bioinformatic Results</vt:lpstr>
      <vt:lpstr>CD8+ T cells Primed/Licensed vs CD3_28 vs Naïve In Vitro Mice Bioinformatic Results</vt:lpstr>
      <vt:lpstr>CD8+ T cells Primed/Licensed vs CD3_28 vs Naïve In Vitro Mice Bioinformatic Results</vt:lpstr>
      <vt:lpstr>CD8+ T cells Primed/Licensed vs CD3_28 vs Naïve In Vitro Mice Bioinformatic Results</vt:lpstr>
      <vt:lpstr>CD8+ T cells Primed/Licensed vs CD3_28 vs Naïve In Vitro Mice Bioinformatic Results</vt:lpstr>
      <vt:lpstr>CD8+ T cells Primed/Licensed vs CD3_28 vs Naïve In Vitro Mice Bioinformatic Results</vt:lpstr>
      <vt:lpstr>CD8+ T cells Primed/Licensed vs CD3_28 vs Naïve In Vitro Mice Bioinformatic Results</vt:lpstr>
      <vt:lpstr>CD8+ T cells Primed/Licensed vs CD3_28 vs Naïve In Vitro Mice Bioinformatic Results</vt:lpstr>
      <vt:lpstr>Circos Plot Methods PcDC_LMoDC</vt:lpstr>
      <vt:lpstr>Circos Plot Methods PcDC_LMoDC</vt:lpstr>
      <vt:lpstr>Circos Plot Methods PcDC_LMoDC</vt:lpstr>
      <vt:lpstr>Circos Plots Methods</vt:lpstr>
      <vt:lpstr>MoDC In Vitro vs CD8+  T cells In vitro Circos Plots</vt:lpstr>
      <vt:lpstr>MoDC In Vitro vs CD8+  T cells In vitro Cxcr4 Receptor</vt:lpstr>
      <vt:lpstr>MoDC In Vitro vs CD8+  T cells In vitro Traf2 Receptor</vt:lpstr>
      <vt:lpstr>MoDC In Vitro vs CD8+  T cells In vitro Tnfrsf1b Receptor</vt:lpstr>
      <vt:lpstr>MoDC In Vitro vs CD8+  T cells In vitro Circos Plots</vt:lpstr>
      <vt:lpstr>MoDC In Vitro vs CD8+  T cells In vitro Circos Plots</vt:lpstr>
      <vt:lpstr>Motivation MoDC In Vitro Experiment with 48H Wash</vt:lpstr>
      <vt:lpstr>MoDC Activated vs Washed vs Naive In Vitro Mice Bench Results</vt:lpstr>
      <vt:lpstr>MoDC Activated vs Washed vs Naive In Vitro Mice Bioinformatic Results</vt:lpstr>
      <vt:lpstr>MoDC Activated vs Washed vs Naive In Vitro Mice Bioinformatic Results</vt:lpstr>
      <vt:lpstr>MoDC Activated vs Washed vs Naive In Vitro Mice Bioinformatic Results</vt:lpstr>
      <vt:lpstr>MoDC Activated vs Washed vs Naive In Vitro Mice Bioinformatic Results</vt:lpstr>
      <vt:lpstr>MoDC Activated vs Washed vs Naive In Vitro Mice Bioinformatic Results</vt:lpstr>
      <vt:lpstr>MoDC Activated vs Washed vs Naive In Vitro Mice Bioinformatic Results</vt:lpstr>
      <vt:lpstr>MoDC Activated vs Washed vs Naive In Vitro Mice Bioinformatic Results</vt:lpstr>
      <vt:lpstr>MoDC Activated vs Washed vs Naive In Vitro Mice Bioinformatic Results</vt:lpstr>
      <vt:lpstr>MoDC Activated vs Washed vs Naive In Vitro Mice Bioinformatic Results</vt:lpstr>
      <vt:lpstr>MoDC Activated vs Washed vs Naive In Vitro Mice Bioinformatic Results</vt:lpstr>
      <vt:lpstr>CD8+ T Cells Human Datasets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Kfir Inbal</dc:creator>
  <cp:lastModifiedBy>Kfir Inbal</cp:lastModifiedBy>
  <cp:revision>717</cp:revision>
  <dcterms:created xsi:type="dcterms:W3CDTF">2024-01-18T14:22:36Z</dcterms:created>
  <dcterms:modified xsi:type="dcterms:W3CDTF">2024-07-12T13:23:47Z</dcterms:modified>
</cp:coreProperties>
</file>